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756" r:id="rId3"/>
    <p:sldId id="796" r:id="rId4"/>
    <p:sldId id="874" r:id="rId5"/>
    <p:sldId id="966" r:id="rId6"/>
    <p:sldId id="967" r:id="rId7"/>
    <p:sldId id="1022" r:id="rId8"/>
    <p:sldId id="847" r:id="rId9"/>
    <p:sldId id="851" r:id="rId10"/>
    <p:sldId id="937" r:id="rId11"/>
    <p:sldId id="1006" r:id="rId12"/>
    <p:sldId id="1007" r:id="rId13"/>
    <p:sldId id="1023" r:id="rId14"/>
    <p:sldId id="1013" r:id="rId15"/>
    <p:sldId id="1014" r:id="rId16"/>
    <p:sldId id="1015" r:id="rId17"/>
    <p:sldId id="1016" r:id="rId18"/>
    <p:sldId id="1017" r:id="rId19"/>
    <p:sldId id="1018" r:id="rId20"/>
    <p:sldId id="1019" r:id="rId21"/>
    <p:sldId id="908" r:id="rId22"/>
    <p:sldId id="976" r:id="rId23"/>
    <p:sldId id="977" r:id="rId24"/>
    <p:sldId id="978" r:id="rId25"/>
    <p:sldId id="986" r:id="rId26"/>
    <p:sldId id="989" r:id="rId27"/>
    <p:sldId id="999" r:id="rId28"/>
    <p:sldId id="1000" r:id="rId29"/>
    <p:sldId id="1001" r:id="rId30"/>
    <p:sldId id="1021" r:id="rId31"/>
    <p:sldId id="946" r:id="rId32"/>
    <p:sldId id="78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300"/>
    <a:srgbClr val="99FFCC"/>
    <a:srgbClr val="F2F2F2"/>
    <a:srgbClr val="00FFFF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15" autoAdjust="0"/>
    <p:restoredTop sz="95388" autoAdjust="0"/>
  </p:normalViewPr>
  <p:slideViewPr>
    <p:cSldViewPr snapToGrid="0">
      <p:cViewPr varScale="1">
        <p:scale>
          <a:sx n="95" d="100"/>
          <a:sy n="95" d="100"/>
        </p:scale>
        <p:origin x="-11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43A5E-42F6-42AE-928E-5F03A51682F8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FB955-D70A-4752-9642-4CD49FA91D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2942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B955-D70A-4752-9642-4CD49FA91DC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21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04813" y="971550"/>
            <a:ext cx="7670801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15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8937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04813" y="971550"/>
            <a:ext cx="7670801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16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51269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04813" y="971550"/>
            <a:ext cx="7670801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17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52316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18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77600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19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94721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/>
                </a:solidFill>
              </a:rPr>
              <a:t>第 </a:t>
            </a:r>
            <a:fld id="{CE884005-AAD7-43DA-8323-709AF992FEE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r>
              <a:rPr lang="zh-CN" altLang="en-US" smtClean="0">
                <a:solidFill>
                  <a:prstClr val="black"/>
                </a:solidFill>
              </a:rPr>
              <a:t> 页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98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741363" y="1087438"/>
            <a:ext cx="8585201" cy="48307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4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951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741363" y="1087438"/>
            <a:ext cx="8585201" cy="48307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8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9530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741363" y="1087438"/>
            <a:ext cx="8585201" cy="48307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9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5030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741363" y="1087438"/>
            <a:ext cx="8585201" cy="48307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10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9530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04813" y="971550"/>
            <a:ext cx="7670801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11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1674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04813" y="971550"/>
            <a:ext cx="7670801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第 </a:t>
            </a:r>
            <a:fld id="{CE884005-AAD7-43DA-8323-709AF992FEE5}" type="slidenum">
              <a:rPr lang="zh-CN" altLang="en-US" smtClean="0"/>
              <a:pPr/>
              <a:t>12</a:t>
            </a:fld>
            <a:r>
              <a:rPr lang="zh-CN" altLang="en-US" smtClean="0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97447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741363" y="1087438"/>
            <a:ext cx="8585201" cy="48307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13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95306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04813" y="971550"/>
            <a:ext cx="7670801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/>
                </a:solidFill>
              </a:rPr>
              <a:t>第 </a:t>
            </a:r>
            <a:fld id="{CE884005-AAD7-43DA-8323-709AF992FEE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r>
              <a:rPr lang="zh-CN" altLang="en-US" smtClean="0">
                <a:solidFill>
                  <a:prstClr val="black"/>
                </a:solidFill>
              </a:rPr>
              <a:t> 页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71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359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432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80327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03542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75318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66257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68226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10539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04655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97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424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 flipV="1">
            <a:off x="911424" y="820945"/>
            <a:ext cx="10778552" cy="50334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tx1"/>
                </a:gs>
                <a:gs pos="74000">
                  <a:schemeClr val="accent1"/>
                </a:gs>
                <a:gs pos="83000">
                  <a:schemeClr val="bg2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任意多边形 2"/>
          <p:cNvSpPr/>
          <p:nvPr userDrawn="1"/>
        </p:nvSpPr>
        <p:spPr>
          <a:xfrm flipV="1">
            <a:off x="911424" y="6407618"/>
            <a:ext cx="10681560" cy="45719"/>
          </a:xfrm>
          <a:custGeom>
            <a:avLst/>
            <a:gdLst>
              <a:gd name="connsiteX0" fmla="*/ 0 w 7368988"/>
              <a:gd name="connsiteY0" fmla="*/ 0 h 0"/>
              <a:gd name="connsiteX1" fmla="*/ 7368988 w 73689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8988">
                <a:moveTo>
                  <a:pt x="0" y="0"/>
                </a:moveTo>
                <a:lnTo>
                  <a:pt x="7368988" y="0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2"/>
                </a:gs>
                <a:gs pos="8000">
                  <a:schemeClr val="bg2"/>
                </a:gs>
                <a:gs pos="19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5555" y="127909"/>
            <a:ext cx="111379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52077" y="1060019"/>
            <a:ext cx="11137899" cy="511197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79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8517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381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391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281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610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534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21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8C581-E643-4D08-8D04-8AD801C7ABC7}" type="datetimeFigureOut">
              <a:rPr lang="zh-CN" altLang="en-US" smtClean="0"/>
              <a:pPr/>
              <a:t>2020/8/6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4429-E010-449D-A5B4-9DCC0095AA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666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87" r:id="rId13"/>
    <p:sldLayoutId id="2147483700" r:id="rId14"/>
    <p:sldLayoutId id="2147483701" r:id="rId15"/>
    <p:sldLayoutId id="2147483722" r:id="rId16"/>
    <p:sldLayoutId id="2147483734" r:id="rId17"/>
    <p:sldLayoutId id="2147483735" r:id="rId18"/>
    <p:sldLayoutId id="2147483738" r:id="rId19"/>
    <p:sldLayoutId id="2147483739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8438" t="15565" r="2130" b="5580"/>
          <a:stretch>
            <a:fillRect/>
          </a:stretch>
        </p:blipFill>
        <p:spPr>
          <a:xfrm>
            <a:off x="0" y="-20707"/>
            <a:ext cx="12192000" cy="687870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359622" y="1072667"/>
            <a:ext cx="9669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煤田地球物理勘探</a:t>
            </a:r>
            <a:endParaRPr lang="en-US" altLang="zh-CN" sz="6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与应用</a:t>
            </a:r>
            <a:endParaRPr lang="en-US" altLang="zh-CN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449046" y="4897513"/>
            <a:ext cx="149111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2019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9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月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3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0975" y="1903210"/>
            <a:ext cx="5123712" cy="450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0687" y="1903210"/>
            <a:ext cx="4425029" cy="450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71109" y="1313188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常规偏移成像数据</a:t>
            </a:r>
            <a:endParaRPr lang="en-US" altLang="zh-CN" dirty="0">
              <a:solidFill>
                <a:srgbClr val="00B050"/>
              </a:solidFill>
            </a:endParaRPr>
          </a:p>
          <a:p>
            <a:r>
              <a:rPr lang="en-US" altLang="zh-CN" dirty="0">
                <a:solidFill>
                  <a:srgbClr val="00B050"/>
                </a:solidFill>
              </a:rPr>
              <a:t>     Bin</a:t>
            </a:r>
            <a:r>
              <a:rPr lang="zh-CN" altLang="en-US" dirty="0">
                <a:solidFill>
                  <a:srgbClr val="00B050"/>
                </a:solidFill>
              </a:rPr>
              <a:t>：</a:t>
            </a:r>
            <a:r>
              <a:rPr lang="en-US" altLang="zh-CN" dirty="0">
                <a:solidFill>
                  <a:srgbClr val="00B050"/>
                </a:solidFill>
              </a:rPr>
              <a:t>30x15</a:t>
            </a:r>
            <a:r>
              <a:rPr lang="zh-CN" altLang="en-US" dirty="0">
                <a:solidFill>
                  <a:srgbClr val="00B050"/>
                </a:solidFill>
              </a:rPr>
              <a:t>米</a:t>
            </a:r>
          </a:p>
          <a:p>
            <a:endParaRPr lang="zh-CN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244276" y="1299540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高密度成像数据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Bin</a:t>
            </a:r>
            <a:r>
              <a:rPr lang="zh-CN" altLang="en-US" dirty="0">
                <a:solidFill>
                  <a:srgbClr val="0070C0"/>
                </a:solidFill>
              </a:rPr>
              <a:t>：</a:t>
            </a:r>
            <a:r>
              <a:rPr lang="en-US" altLang="zh-CN" dirty="0">
                <a:solidFill>
                  <a:srgbClr val="0070C0"/>
                </a:solidFill>
              </a:rPr>
              <a:t>7.5x7.5</a:t>
            </a:r>
            <a:r>
              <a:rPr lang="zh-CN" altLang="en-US" dirty="0">
                <a:solidFill>
                  <a:srgbClr val="0070C0"/>
                </a:solidFill>
              </a:rPr>
              <a:t>米</a:t>
            </a:r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(1)----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压缩感知高密度采集技术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376516" y="966415"/>
            <a:ext cx="8995783" cy="708025"/>
          </a:xfrm>
        </p:spPr>
        <p:txBody>
          <a:bodyPr>
            <a:no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通过</a:t>
            </a:r>
            <a:r>
              <a:rPr lang="zh-CN" altLang="en-US" sz="24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压缩</a:t>
            </a:r>
            <a:r>
              <a:rPr lang="zh-CN" altLang="en-US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感知</a:t>
            </a:r>
            <a:r>
              <a:rPr lang="zh-CN" altLang="en-US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Times New Roman" pitchFamily="18" charset="0"/>
              </a:rPr>
              <a:t>采集技术（</a:t>
            </a:r>
            <a:r>
              <a:rPr lang="zh-CN" altLang="en-US" sz="24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Times New Roman" pitchFamily="18" charset="0"/>
              </a:rPr>
              <a:t>低成本）   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实现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高密度</a:t>
            </a:r>
            <a:r>
              <a:rPr lang="en-US" altLang="zh-CN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3D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成像能力</a:t>
            </a:r>
            <a:b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b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6066503" y="1179871"/>
            <a:ext cx="452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01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4091" y="942587"/>
            <a:ext cx="5600636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基于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压缩感知的叠后稀疏反演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-L0 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Norm</a:t>
            </a:r>
          </a:p>
        </p:txBody>
      </p:sp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741608" y="1912888"/>
            <a:ext cx="9525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285750" marR="0" lvl="0" indent="-285750" algn="just" defTabSz="91440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通过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L0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范数约束优化问题，求取稀疏表达的反射系数</a:t>
            </a:r>
            <a:endParaRPr kumimoji="0" lang="zh-CN" altLang="zh-CN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graphicFrame>
        <p:nvGraphicFramePr>
          <p:cNvPr id="18" name="对象 6"/>
          <p:cNvGraphicFramePr>
            <a:graphicFrameLocks noChangeAspect="1"/>
          </p:cNvGraphicFramePr>
          <p:nvPr>
            <p:extLst/>
          </p:nvPr>
        </p:nvGraphicFramePr>
        <p:xfrm>
          <a:off x="1698145" y="1478979"/>
          <a:ext cx="4174067" cy="433388"/>
        </p:xfrm>
        <a:graphic>
          <a:graphicData uri="http://schemas.openxmlformats.org/presentationml/2006/ole">
            <p:oleObj spid="_x0000_s1026" name="Equation" r:id="rId4" imgW="2006600" imgH="279400" progId="">
              <p:embed/>
            </p:oleObj>
          </a:graphicData>
        </a:graphic>
      </p:graphicFrame>
      <p:sp>
        <p:nvSpPr>
          <p:cNvPr id="19" name="文本框 6"/>
          <p:cNvSpPr txBox="1">
            <a:spLocks noChangeArrowheads="1"/>
          </p:cNvSpPr>
          <p:nvPr/>
        </p:nvSpPr>
        <p:spPr bwMode="auto">
          <a:xfrm>
            <a:off x="8542189" y="6069012"/>
            <a:ext cx="2622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最终反射系数模型</a:t>
            </a:r>
            <a:endParaRPr kumimoji="0" lang="en-US" altLang="zh-CN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20" name="矩形 4"/>
          <p:cNvSpPr>
            <a:spLocks noChangeArrowheads="1"/>
          </p:cNvSpPr>
          <p:nvPr/>
        </p:nvSpPr>
        <p:spPr bwMode="auto">
          <a:xfrm>
            <a:off x="5980250" y="1455168"/>
            <a:ext cx="5600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r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为反射系数，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t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为时间，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C(r(t))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为计数函数）</a:t>
            </a:r>
            <a:endParaRPr kumimoji="0" lang="zh-CN" altLang="zh-C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05573" y="2514486"/>
            <a:ext cx="3739304" cy="36439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1179715" y="6069012"/>
            <a:ext cx="2207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原始地震数据</a:t>
            </a:r>
            <a:endParaRPr kumimoji="0" lang="en-US" altLang="zh-CN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4653287" y="6069012"/>
            <a:ext cx="2622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初始反射系数模型</a:t>
            </a:r>
            <a:endParaRPr kumimoji="0" lang="en-US" altLang="zh-CN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24" name="图片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1630" y="2514486"/>
            <a:ext cx="3670153" cy="36439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71798" y="2514486"/>
            <a:ext cx="3506237" cy="36439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(2)----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高分辨率反射波处理技术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6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0956" y="1023120"/>
            <a:ext cx="1415772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拓频技术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2" name="组合 18"/>
          <p:cNvGrpSpPr/>
          <p:nvPr/>
        </p:nvGrpSpPr>
        <p:grpSpPr>
          <a:xfrm>
            <a:off x="6768075" y="1039723"/>
            <a:ext cx="5007495" cy="2601451"/>
            <a:chOff x="5104522" y="618602"/>
            <a:chExt cx="6542289" cy="470337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4522" y="618602"/>
              <a:ext cx="6542289" cy="4703376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 flipH="1">
              <a:off x="6206619" y="1792069"/>
              <a:ext cx="360040" cy="1080120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tailEnd type="triangle"/>
            </a:ln>
            <a:effectLst/>
          </p:spPr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8381043" y="2966613"/>
              <a:ext cx="144016" cy="648072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4" name="组合 24"/>
          <p:cNvGrpSpPr/>
          <p:nvPr/>
        </p:nvGrpSpPr>
        <p:grpSpPr>
          <a:xfrm>
            <a:off x="6827772" y="3751049"/>
            <a:ext cx="5002984" cy="2601451"/>
            <a:chOff x="278089" y="1855978"/>
            <a:chExt cx="6536395" cy="4703376"/>
          </a:xfrm>
        </p:grpSpPr>
        <p:grpSp>
          <p:nvGrpSpPr>
            <p:cNvPr id="5" name="组合 29"/>
            <p:cNvGrpSpPr/>
            <p:nvPr/>
          </p:nvGrpSpPr>
          <p:grpSpPr>
            <a:xfrm>
              <a:off x="278089" y="1855978"/>
              <a:ext cx="6536395" cy="4703376"/>
              <a:chOff x="278089" y="1855978"/>
              <a:chExt cx="6536395" cy="4703376"/>
            </a:xfrm>
          </p:grpSpPr>
          <p:grpSp>
            <p:nvGrpSpPr>
              <p:cNvPr id="6" name="组合 32"/>
              <p:cNvGrpSpPr/>
              <p:nvPr/>
            </p:nvGrpSpPr>
            <p:grpSpPr>
              <a:xfrm>
                <a:off x="278089" y="1855978"/>
                <a:ext cx="6536395" cy="4703376"/>
                <a:chOff x="284818" y="1855978"/>
                <a:chExt cx="6536395" cy="4703376"/>
              </a:xfrm>
            </p:grpSpPr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84818" y="1855978"/>
                  <a:ext cx="6536395" cy="4703376"/>
                </a:xfrm>
                <a:prstGeom prst="rect">
                  <a:avLst/>
                </a:prstGeom>
              </p:spPr>
            </p:pic>
            <p:sp>
              <p:nvSpPr>
                <p:cNvPr id="36" name="文本框 35"/>
                <p:cNvSpPr txBox="1"/>
                <p:nvPr/>
              </p:nvSpPr>
              <p:spPr>
                <a:xfrm>
                  <a:off x="1461909" y="2644981"/>
                  <a:ext cx="1321936" cy="6120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断点清晰</a:t>
                  </a: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1610817" y="4861672"/>
                  <a:ext cx="2672775" cy="6120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rPr>
                    <a:t>储层内幕有明显变化</a:t>
                  </a:r>
                </a:p>
              </p:txBody>
            </p:sp>
          </p:grpSp>
          <p:sp>
            <p:nvSpPr>
              <p:cNvPr id="34" name="文本框 33"/>
              <p:cNvSpPr txBox="1"/>
              <p:nvPr/>
            </p:nvSpPr>
            <p:spPr>
              <a:xfrm>
                <a:off x="463166" y="2185045"/>
                <a:ext cx="1070617" cy="472986"/>
              </a:xfrm>
              <a:prstGeom prst="rect">
                <a:avLst/>
              </a:prstGeom>
              <a:solidFill>
                <a:srgbClr val="19C3FF">
                  <a:lumMod val="20000"/>
                  <a:lumOff val="8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11111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主频</a:t>
                </a:r>
                <a:r>
                  <a:rPr kumimoji="0" lang="en-US" altLang="zh-CN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11111"/>
                    </a:solidFill>
                    <a:effectLst/>
                    <a:uLnTx/>
                    <a:uFillTx/>
                    <a:latin typeface="+mn-ea"/>
                    <a:cs typeface="Times New Roman" panose="02020603050405020304" pitchFamily="18" charset="0"/>
                  </a:rPr>
                  <a:t> F=72</a:t>
                </a:r>
                <a:endPara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1" name="直接箭头连接符 30"/>
            <p:cNvCxnSpPr/>
            <p:nvPr/>
          </p:nvCxnSpPr>
          <p:spPr>
            <a:xfrm flipH="1">
              <a:off x="1410866" y="3020410"/>
              <a:ext cx="360040" cy="1080120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tailEnd type="triangle"/>
            </a:ln>
            <a:effectLst/>
          </p:spPr>
        </p:cxnSp>
        <p:cxnSp>
          <p:nvCxnSpPr>
            <p:cNvPr id="32" name="直接箭头连接符 31"/>
            <p:cNvCxnSpPr/>
            <p:nvPr/>
          </p:nvCxnSpPr>
          <p:spPr>
            <a:xfrm flipH="1" flipV="1">
              <a:off x="3703838" y="4207666"/>
              <a:ext cx="170650" cy="692294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tailEnd type="triangle"/>
            </a:ln>
            <a:effectLst/>
          </p:spPr>
        </p:cxn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96204" y="2566259"/>
            <a:ext cx="1686168" cy="1073516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11392053" y="2566259"/>
            <a:ext cx="4924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800" b="1" dirty="0" smtClean="0">
                <a:solidFill>
                  <a:srgbClr val="111111"/>
                </a:solidFill>
                <a:latin typeface="+mn-ea"/>
                <a:cs typeface="Times New Roman" panose="02020603050405020304" pitchFamily="18" charset="0"/>
              </a:rPr>
              <a:t>F 18Hz</a:t>
            </a:r>
            <a:endParaRPr lang="zh-CN" altLang="en-US" sz="800" b="1" dirty="0">
              <a:solidFill>
                <a:srgbClr val="11111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1660423" y="3408075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 smtClean="0">
                <a:solidFill>
                  <a:srgbClr val="111111"/>
                </a:solidFill>
                <a:latin typeface="+mn-ea"/>
                <a:cs typeface="Times New Roman" panose="02020603050405020304" pitchFamily="18" charset="0"/>
              </a:rPr>
              <a:t>100</a:t>
            </a:r>
            <a:endParaRPr lang="zh-CN" altLang="en-US" sz="900" dirty="0">
              <a:solidFill>
                <a:srgbClr val="11111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0564663" y="3408075"/>
            <a:ext cx="242374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 smtClean="0">
                <a:solidFill>
                  <a:srgbClr val="111111"/>
                </a:solidFill>
                <a:latin typeface="+mn-ea"/>
                <a:cs typeface="Times New Roman" panose="02020603050405020304" pitchFamily="18" charset="0"/>
              </a:rPr>
              <a:t>0</a:t>
            </a:r>
            <a:endParaRPr lang="zh-CN" altLang="en-US" sz="900" dirty="0">
              <a:solidFill>
                <a:srgbClr val="111111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04941" y="5285383"/>
            <a:ext cx="1693585" cy="1074956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11408207" y="5305784"/>
            <a:ext cx="8822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800" b="1" dirty="0" smtClean="0">
                <a:solidFill>
                  <a:srgbClr val="111111"/>
                </a:solidFill>
                <a:latin typeface="+mn-ea"/>
                <a:cs typeface="Times New Roman" panose="02020603050405020304" pitchFamily="18" charset="0"/>
              </a:rPr>
              <a:t>F 72Hz</a:t>
            </a:r>
            <a:endParaRPr lang="zh-CN" altLang="en-US" sz="800" b="1" dirty="0">
              <a:solidFill>
                <a:srgbClr val="11111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642766" y="6139675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 smtClean="0">
                <a:solidFill>
                  <a:srgbClr val="111111"/>
                </a:solidFill>
                <a:latin typeface="+mn-ea"/>
                <a:cs typeface="Times New Roman" panose="02020603050405020304" pitchFamily="18" charset="0"/>
              </a:rPr>
              <a:t>100</a:t>
            </a:r>
            <a:endParaRPr lang="zh-CN" altLang="en-US" sz="900" dirty="0">
              <a:solidFill>
                <a:srgbClr val="11111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0547006" y="6139675"/>
            <a:ext cx="242374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 smtClean="0">
                <a:solidFill>
                  <a:srgbClr val="111111"/>
                </a:solidFill>
                <a:latin typeface="+mn-ea"/>
                <a:cs typeface="Times New Roman" panose="02020603050405020304" pitchFamily="18" charset="0"/>
              </a:rPr>
              <a:t>0</a:t>
            </a:r>
            <a:endParaRPr lang="zh-CN" altLang="en-US" sz="900" dirty="0">
              <a:solidFill>
                <a:srgbClr val="11111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8" name="下箭头 67"/>
          <p:cNvSpPr/>
          <p:nvPr/>
        </p:nvSpPr>
        <p:spPr>
          <a:xfrm>
            <a:off x="9152320" y="3426238"/>
            <a:ext cx="672075" cy="659742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grpSp>
        <p:nvGrpSpPr>
          <p:cNvPr id="8" name="组合 68"/>
          <p:cNvGrpSpPr/>
          <p:nvPr/>
        </p:nvGrpSpPr>
        <p:grpSpPr>
          <a:xfrm>
            <a:off x="171704" y="1598466"/>
            <a:ext cx="6504435" cy="4220716"/>
            <a:chOff x="7351072" y="4475528"/>
            <a:chExt cx="6801116" cy="4557134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89324" t="5843" r="4365" b="2131"/>
            <a:stretch/>
          </p:blipFill>
          <p:spPr>
            <a:xfrm>
              <a:off x="11401051" y="4475528"/>
              <a:ext cx="577069" cy="4539770"/>
            </a:xfrm>
            <a:prstGeom prst="rect">
              <a:avLst/>
            </a:prstGeom>
            <a:ln>
              <a:solidFill>
                <a:srgbClr val="111111"/>
              </a:solidFill>
            </a:ln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38935" t="5843" r="42952" b="2131"/>
            <a:stretch/>
          </p:blipFill>
          <p:spPr>
            <a:xfrm>
              <a:off x="9756576" y="4478796"/>
              <a:ext cx="1656184" cy="4536504"/>
            </a:xfrm>
            <a:prstGeom prst="rect">
              <a:avLst/>
            </a:prstGeom>
            <a:ln>
              <a:solidFill>
                <a:srgbClr val="111111"/>
              </a:solidFill>
            </a:ln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64173" t="5866" r="18502" b="1746"/>
            <a:stretch/>
          </p:blipFill>
          <p:spPr>
            <a:xfrm>
              <a:off x="11988824" y="4478795"/>
              <a:ext cx="1584176" cy="4536504"/>
            </a:xfrm>
            <a:prstGeom prst="rect">
              <a:avLst/>
            </a:prstGeom>
            <a:ln>
              <a:solidFill>
                <a:srgbClr val="111111"/>
              </a:solidFill>
            </a:ln>
          </p:spPr>
        </p:pic>
        <p:sp>
          <p:nvSpPr>
            <p:cNvPr id="73" name="文本框 72"/>
            <p:cNvSpPr txBox="1"/>
            <p:nvPr/>
          </p:nvSpPr>
          <p:spPr>
            <a:xfrm>
              <a:off x="9752490" y="8733584"/>
              <a:ext cx="1635116" cy="29907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1200" b="1" kern="0" dirty="0" smtClean="0">
                  <a:solidFill>
                    <a:srgbClr val="111111"/>
                  </a:solidFill>
                  <a:cs typeface="Times New Roman" panose="02020603050405020304" pitchFamily="18" charset="0"/>
                </a:rPr>
                <a:t>20Hz</a:t>
              </a:r>
              <a:r>
                <a:rPr lang="zh-CN" altLang="en-US" sz="1200" b="1" kern="0" dirty="0" smtClean="0">
                  <a:solidFill>
                    <a:srgbClr val="111111"/>
                  </a:solidFill>
                  <a:cs typeface="Times New Roman" panose="02020603050405020304" pitchFamily="18" charset="0"/>
                </a:rPr>
                <a:t>子波</a:t>
              </a: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1988823" y="8733583"/>
              <a:ext cx="1584176" cy="29907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1200" b="1" kern="0" dirty="0" smtClean="0">
                  <a:solidFill>
                    <a:srgbClr val="111111"/>
                  </a:solidFill>
                  <a:cs typeface="Times New Roman" panose="02020603050405020304" pitchFamily="18" charset="0"/>
                </a:rPr>
                <a:t>75Hz</a:t>
              </a:r>
              <a:r>
                <a:rPr lang="zh-CN" altLang="en-US" sz="1200" b="1" kern="0" dirty="0" smtClean="0">
                  <a:solidFill>
                    <a:srgbClr val="111111"/>
                  </a:solidFill>
                  <a:cs typeface="Times New Roman" panose="02020603050405020304" pitchFamily="18" charset="0"/>
                </a:rPr>
                <a:t>子波</a:t>
              </a: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73" t="5843" r="68665" b="2131"/>
            <a:stretch/>
          </p:blipFill>
          <p:spPr>
            <a:xfrm>
              <a:off x="7351072" y="4475529"/>
              <a:ext cx="2401418" cy="4542107"/>
            </a:xfrm>
            <a:prstGeom prst="rect">
              <a:avLst/>
            </a:prstGeom>
            <a:ln>
              <a:solidFill>
                <a:srgbClr val="111111"/>
              </a:solidFill>
            </a:ln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89456" t="5866" r="4327" b="1746"/>
            <a:stretch/>
          </p:blipFill>
          <p:spPr>
            <a:xfrm>
              <a:off x="13583703" y="4475528"/>
              <a:ext cx="568485" cy="4536504"/>
            </a:xfrm>
            <a:prstGeom prst="rect">
              <a:avLst/>
            </a:prstGeom>
            <a:ln>
              <a:solidFill>
                <a:srgbClr val="111111"/>
              </a:solidFill>
            </a:ln>
          </p:spPr>
        </p:pic>
      </p:grpSp>
      <p:sp>
        <p:nvSpPr>
          <p:cNvPr id="85" name="圆角矩形 84"/>
          <p:cNvSpPr/>
          <p:nvPr/>
        </p:nvSpPr>
        <p:spPr>
          <a:xfrm>
            <a:off x="239350" y="5925976"/>
            <a:ext cx="6203449" cy="38334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/>
                </a:solidFill>
              </a:rPr>
              <a:t>合成记录标定结果说明该方法实现保幅、保真拓频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41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(2)----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高分辨率反射波处理技术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8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339138" y="1238290"/>
            <a:ext cx="98194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通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过</a:t>
            </a:r>
            <a:r>
              <a:rPr lang="zh-CN" altLang="en-US" sz="18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</a:rPr>
              <a:t>基于压缩感知的叠后稀疏反演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高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分辨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率处理技术对反射波资料进行处理</a:t>
            </a:r>
            <a:endParaRPr lang="en-US" altLang="zh-CN" sz="1800" b="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工区识别出厚度为</a:t>
            </a:r>
            <a:r>
              <a:rPr lang="en-US" altLang="zh-CN" sz="1800" b="0" dirty="0" smtClean="0">
                <a:solidFill>
                  <a:srgbClr val="0000FF"/>
                </a:solidFill>
              </a:rPr>
              <a:t>5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米的致密砂层，极限分辨出厚度为</a:t>
            </a:r>
            <a:r>
              <a:rPr lang="en-US" altLang="zh-CN" sz="1800" b="0" dirty="0" smtClean="0">
                <a:solidFill>
                  <a:srgbClr val="0000FF"/>
                </a:solidFill>
              </a:rPr>
              <a:t>1.7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米的煤层</a:t>
            </a:r>
            <a:endParaRPr lang="zh-CN" altLang="zh-CN" sz="1800" b="0" dirty="0">
              <a:solidFill>
                <a:srgbClr val="0000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7935" y="2363935"/>
            <a:ext cx="8497191" cy="383577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200" y="5436641"/>
            <a:ext cx="1249387" cy="88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310" y="5451155"/>
            <a:ext cx="1283449" cy="88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3857656" y="2596642"/>
            <a:ext cx="3914998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639312" y="2331720"/>
            <a:ext cx="1252728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mtClean="0"/>
              <a:t>常规地震</a:t>
            </a:r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199632" y="2282952"/>
            <a:ext cx="2377440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高密度</a:t>
            </a:r>
            <a:r>
              <a:rPr lang="en-US" altLang="zh-CN" dirty="0" smtClean="0"/>
              <a:t>,</a:t>
            </a:r>
            <a:r>
              <a:rPr lang="zh-CN" altLang="en-US" dirty="0" smtClean="0"/>
              <a:t>高分辨率地震</a:t>
            </a:r>
            <a:endParaRPr lang="zh-CN" altLang="en-US" dirty="0"/>
          </a:p>
        </p:txBody>
      </p:sp>
      <p:sp>
        <p:nvSpPr>
          <p:cNvPr id="19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(2)----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高分辨率反射波处理技术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101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sz="2800" dirty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基本原理</a:t>
            </a:r>
          </a:p>
        </p:txBody>
      </p:sp>
      <p:grpSp>
        <p:nvGrpSpPr>
          <p:cNvPr id="3" name="组合 8"/>
          <p:cNvGrpSpPr/>
          <p:nvPr/>
        </p:nvGrpSpPr>
        <p:grpSpPr>
          <a:xfrm>
            <a:off x="239349" y="1481750"/>
            <a:ext cx="5008992" cy="4167963"/>
            <a:chOff x="3475159" y="909897"/>
            <a:chExt cx="2506720" cy="2504843"/>
          </a:xfrm>
        </p:grpSpPr>
        <p:grpSp>
          <p:nvGrpSpPr>
            <p:cNvPr id="4" name="组合 36"/>
            <p:cNvGrpSpPr/>
            <p:nvPr/>
          </p:nvGrpSpPr>
          <p:grpSpPr>
            <a:xfrm>
              <a:off x="3475159" y="984560"/>
              <a:ext cx="2506720" cy="2430180"/>
              <a:chOff x="453364" y="1412774"/>
              <a:chExt cx="4046628" cy="4852712"/>
            </a:xfrm>
          </p:grpSpPr>
          <p:grpSp>
            <p:nvGrpSpPr>
              <p:cNvPr id="6" name="组合 78"/>
              <p:cNvGrpSpPr/>
              <p:nvPr/>
            </p:nvGrpSpPr>
            <p:grpSpPr>
              <a:xfrm>
                <a:off x="453364" y="1412774"/>
                <a:ext cx="4046628" cy="4852712"/>
                <a:chOff x="453364" y="1412774"/>
                <a:chExt cx="4046628" cy="4852712"/>
              </a:xfrm>
            </p:grpSpPr>
            <p:sp>
              <p:nvSpPr>
                <p:cNvPr id="23" name="任意多边形 32"/>
                <p:cNvSpPr>
                  <a:spLocks/>
                </p:cNvSpPr>
                <p:nvPr/>
              </p:nvSpPr>
              <p:spPr bwMode="auto">
                <a:xfrm>
                  <a:off x="453364" y="2227077"/>
                  <a:ext cx="4046628" cy="4038409"/>
                </a:xfrm>
                <a:custGeom>
                  <a:avLst/>
                  <a:gdLst>
                    <a:gd name="T0" fmla="*/ 2147483647 w 3085"/>
                    <a:gd name="T1" fmla="*/ 0 h 3084"/>
                    <a:gd name="T2" fmla="*/ 2147483647 w 3085"/>
                    <a:gd name="T3" fmla="*/ 0 h 3084"/>
                    <a:gd name="T4" fmla="*/ 2147483647 w 3085"/>
                    <a:gd name="T5" fmla="*/ 2147483647 h 3084"/>
                    <a:gd name="T6" fmla="*/ 2147483647 w 3085"/>
                    <a:gd name="T7" fmla="*/ 2147483647 h 3084"/>
                    <a:gd name="T8" fmla="*/ 0 w 3085"/>
                    <a:gd name="T9" fmla="*/ 2147483647 h 3084"/>
                    <a:gd name="T10" fmla="*/ 2147483647 w 3085"/>
                    <a:gd name="T11" fmla="*/ 0 h 30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85"/>
                    <a:gd name="T19" fmla="*/ 0 h 3084"/>
                    <a:gd name="T20" fmla="*/ 3085 w 3085"/>
                    <a:gd name="T21" fmla="*/ 3084 h 3084"/>
                    <a:gd name="connsiteX0" fmla="*/ 1055 w 10000"/>
                    <a:gd name="connsiteY0" fmla="*/ 0 h 10008"/>
                    <a:gd name="connsiteX1" fmla="*/ 7498 w 10000"/>
                    <a:gd name="connsiteY1" fmla="*/ 8 h 10008"/>
                    <a:gd name="connsiteX2" fmla="*/ 10000 w 10000"/>
                    <a:gd name="connsiteY2" fmla="*/ 7657 h 10008"/>
                    <a:gd name="connsiteX3" fmla="*/ 5147 w 10000"/>
                    <a:gd name="connsiteY3" fmla="*/ 10008 h 10008"/>
                    <a:gd name="connsiteX4" fmla="*/ 0 w 10000"/>
                    <a:gd name="connsiteY4" fmla="*/ 7657 h 10008"/>
                    <a:gd name="connsiteX5" fmla="*/ 1055 w 10000"/>
                    <a:gd name="connsiteY5" fmla="*/ 0 h 10008"/>
                    <a:gd name="connsiteX0" fmla="*/ 1055 w 10000"/>
                    <a:gd name="connsiteY0" fmla="*/ 0 h 10008"/>
                    <a:gd name="connsiteX1" fmla="*/ 8547 w 10000"/>
                    <a:gd name="connsiteY1" fmla="*/ 0 h 10008"/>
                    <a:gd name="connsiteX2" fmla="*/ 10000 w 10000"/>
                    <a:gd name="connsiteY2" fmla="*/ 7657 h 10008"/>
                    <a:gd name="connsiteX3" fmla="*/ 5147 w 10000"/>
                    <a:gd name="connsiteY3" fmla="*/ 10008 h 10008"/>
                    <a:gd name="connsiteX4" fmla="*/ 0 w 10000"/>
                    <a:gd name="connsiteY4" fmla="*/ 7657 h 10008"/>
                    <a:gd name="connsiteX5" fmla="*/ 1055 w 10000"/>
                    <a:gd name="connsiteY5" fmla="*/ 0 h 10008"/>
                    <a:gd name="connsiteX0" fmla="*/ 1055 w 10000"/>
                    <a:gd name="connsiteY0" fmla="*/ 0 h 9280"/>
                    <a:gd name="connsiteX1" fmla="*/ 8547 w 10000"/>
                    <a:gd name="connsiteY1" fmla="*/ 0 h 9280"/>
                    <a:gd name="connsiteX2" fmla="*/ 10000 w 10000"/>
                    <a:gd name="connsiteY2" fmla="*/ 7657 h 9280"/>
                    <a:gd name="connsiteX3" fmla="*/ 5244 w 10000"/>
                    <a:gd name="connsiteY3" fmla="*/ 9280 h 9280"/>
                    <a:gd name="connsiteX4" fmla="*/ 0 w 10000"/>
                    <a:gd name="connsiteY4" fmla="*/ 7657 h 9280"/>
                    <a:gd name="connsiteX5" fmla="*/ 1055 w 10000"/>
                    <a:gd name="connsiteY5" fmla="*/ 0 h 9280"/>
                    <a:gd name="connsiteX0" fmla="*/ 1055 w 10000"/>
                    <a:gd name="connsiteY0" fmla="*/ 0 h 9804"/>
                    <a:gd name="connsiteX1" fmla="*/ 8547 w 10000"/>
                    <a:gd name="connsiteY1" fmla="*/ 0 h 9804"/>
                    <a:gd name="connsiteX2" fmla="*/ 10000 w 10000"/>
                    <a:gd name="connsiteY2" fmla="*/ 8251 h 9804"/>
                    <a:gd name="connsiteX3" fmla="*/ 5309 w 10000"/>
                    <a:gd name="connsiteY3" fmla="*/ 9804 h 9804"/>
                    <a:gd name="connsiteX4" fmla="*/ 0 w 10000"/>
                    <a:gd name="connsiteY4" fmla="*/ 8251 h 9804"/>
                    <a:gd name="connsiteX5" fmla="*/ 1055 w 10000"/>
                    <a:gd name="connsiteY5" fmla="*/ 0 h 9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9804">
                      <a:moveTo>
                        <a:pt x="1055" y="0"/>
                      </a:moveTo>
                      <a:lnTo>
                        <a:pt x="8547" y="0"/>
                      </a:lnTo>
                      <a:lnTo>
                        <a:pt x="10000" y="8251"/>
                      </a:lnTo>
                      <a:lnTo>
                        <a:pt x="5309" y="9804"/>
                      </a:lnTo>
                      <a:lnTo>
                        <a:pt x="0" y="8251"/>
                      </a:lnTo>
                      <a:lnTo>
                        <a:pt x="1055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ysClr val="window" lastClr="FFFFFF"/>
                    </a:gs>
                    <a:gs pos="100000">
                      <a:srgbClr val="DBDBDB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4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" name="任意多边形 5"/>
                <p:cNvSpPr>
                  <a:spLocks/>
                </p:cNvSpPr>
                <p:nvPr/>
              </p:nvSpPr>
              <p:spPr bwMode="auto">
                <a:xfrm>
                  <a:off x="489885" y="1412774"/>
                  <a:ext cx="3983358" cy="4680177"/>
                </a:xfrm>
                <a:custGeom>
                  <a:avLst/>
                  <a:gdLst>
                    <a:gd name="T0" fmla="*/ 2147483647 w 3085"/>
                    <a:gd name="T1" fmla="*/ 0 h 3084"/>
                    <a:gd name="T2" fmla="*/ 2147483647 w 3085"/>
                    <a:gd name="T3" fmla="*/ 0 h 3084"/>
                    <a:gd name="T4" fmla="*/ 2147483647 w 3085"/>
                    <a:gd name="T5" fmla="*/ 2147483647 h 3084"/>
                    <a:gd name="T6" fmla="*/ 2147483647 w 3085"/>
                    <a:gd name="T7" fmla="*/ 2147483647 h 3084"/>
                    <a:gd name="T8" fmla="*/ 0 w 3085"/>
                    <a:gd name="T9" fmla="*/ 2147483647 h 3084"/>
                    <a:gd name="T10" fmla="*/ 2147483647 w 3085"/>
                    <a:gd name="T11" fmla="*/ 0 h 30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85"/>
                    <a:gd name="T19" fmla="*/ 0 h 3084"/>
                    <a:gd name="T20" fmla="*/ 3085 w 3085"/>
                    <a:gd name="T21" fmla="*/ 3084 h 3084"/>
                    <a:gd name="connsiteX0" fmla="*/ 2499 w 10000"/>
                    <a:gd name="connsiteY0" fmla="*/ 0 h 10000"/>
                    <a:gd name="connsiteX1" fmla="*/ 9000 w 10000"/>
                    <a:gd name="connsiteY1" fmla="*/ 0 h 10000"/>
                    <a:gd name="connsiteX2" fmla="*/ 10000 w 10000"/>
                    <a:gd name="connsiteY2" fmla="*/ 7649 h 10000"/>
                    <a:gd name="connsiteX3" fmla="*/ 5147 w 10000"/>
                    <a:gd name="connsiteY3" fmla="*/ 10000 h 10000"/>
                    <a:gd name="connsiteX4" fmla="*/ 0 w 10000"/>
                    <a:gd name="connsiteY4" fmla="*/ 7649 h 10000"/>
                    <a:gd name="connsiteX5" fmla="*/ 2499 w 10000"/>
                    <a:gd name="connsiteY5" fmla="*/ 0 h 10000"/>
                    <a:gd name="connsiteX0" fmla="*/ 685 w 10000"/>
                    <a:gd name="connsiteY0" fmla="*/ 0 h 10000"/>
                    <a:gd name="connsiteX1" fmla="*/ 9000 w 10000"/>
                    <a:gd name="connsiteY1" fmla="*/ 0 h 10000"/>
                    <a:gd name="connsiteX2" fmla="*/ 10000 w 10000"/>
                    <a:gd name="connsiteY2" fmla="*/ 7649 h 10000"/>
                    <a:gd name="connsiteX3" fmla="*/ 5147 w 10000"/>
                    <a:gd name="connsiteY3" fmla="*/ 10000 h 10000"/>
                    <a:gd name="connsiteX4" fmla="*/ 0 w 10000"/>
                    <a:gd name="connsiteY4" fmla="*/ 7649 h 10000"/>
                    <a:gd name="connsiteX5" fmla="*/ 685 w 10000"/>
                    <a:gd name="connsiteY5" fmla="*/ 0 h 10000"/>
                    <a:gd name="connsiteX0" fmla="*/ 1046 w 10000"/>
                    <a:gd name="connsiteY0" fmla="*/ 0 h 10000"/>
                    <a:gd name="connsiteX1" fmla="*/ 9000 w 10000"/>
                    <a:gd name="connsiteY1" fmla="*/ 0 h 10000"/>
                    <a:gd name="connsiteX2" fmla="*/ 10000 w 10000"/>
                    <a:gd name="connsiteY2" fmla="*/ 7649 h 10000"/>
                    <a:gd name="connsiteX3" fmla="*/ 5147 w 10000"/>
                    <a:gd name="connsiteY3" fmla="*/ 10000 h 10000"/>
                    <a:gd name="connsiteX4" fmla="*/ 0 w 10000"/>
                    <a:gd name="connsiteY4" fmla="*/ 7649 h 10000"/>
                    <a:gd name="connsiteX5" fmla="*/ 1046 w 10000"/>
                    <a:gd name="connsiteY5" fmla="*/ 0 h 10000"/>
                    <a:gd name="connsiteX0" fmla="*/ 1046 w 10000"/>
                    <a:gd name="connsiteY0" fmla="*/ 0 h 9189"/>
                    <a:gd name="connsiteX1" fmla="*/ 9000 w 10000"/>
                    <a:gd name="connsiteY1" fmla="*/ 0 h 9189"/>
                    <a:gd name="connsiteX2" fmla="*/ 10000 w 10000"/>
                    <a:gd name="connsiteY2" fmla="*/ 7649 h 9189"/>
                    <a:gd name="connsiteX3" fmla="*/ 5245 w 10000"/>
                    <a:gd name="connsiteY3" fmla="*/ 9189 h 9189"/>
                    <a:gd name="connsiteX4" fmla="*/ 0 w 10000"/>
                    <a:gd name="connsiteY4" fmla="*/ 7649 h 9189"/>
                    <a:gd name="connsiteX5" fmla="*/ 1046 w 10000"/>
                    <a:gd name="connsiteY5" fmla="*/ 0 h 9189"/>
                    <a:gd name="connsiteX0" fmla="*/ 1046 w 10000"/>
                    <a:gd name="connsiteY0" fmla="*/ 0 h 10000"/>
                    <a:gd name="connsiteX1" fmla="*/ 9000 w 10000"/>
                    <a:gd name="connsiteY1" fmla="*/ 0 h 10000"/>
                    <a:gd name="connsiteX2" fmla="*/ 10000 w 10000"/>
                    <a:gd name="connsiteY2" fmla="*/ 8324 h 10000"/>
                    <a:gd name="connsiteX3" fmla="*/ 5245 w 10000"/>
                    <a:gd name="connsiteY3" fmla="*/ 10000 h 10000"/>
                    <a:gd name="connsiteX4" fmla="*/ 0 w 10000"/>
                    <a:gd name="connsiteY4" fmla="*/ 8324 h 10000"/>
                    <a:gd name="connsiteX5" fmla="*/ 1046 w 10000"/>
                    <a:gd name="connsiteY5" fmla="*/ 0 h 10000"/>
                    <a:gd name="connsiteX0" fmla="*/ 1046 w 10000"/>
                    <a:gd name="connsiteY0" fmla="*/ 0 h 10000"/>
                    <a:gd name="connsiteX1" fmla="*/ 9000 w 10000"/>
                    <a:gd name="connsiteY1" fmla="*/ 0 h 10000"/>
                    <a:gd name="connsiteX2" fmla="*/ 10000 w 10000"/>
                    <a:gd name="connsiteY2" fmla="*/ 8324 h 10000"/>
                    <a:gd name="connsiteX3" fmla="*/ 5245 w 10000"/>
                    <a:gd name="connsiteY3" fmla="*/ 10000 h 10000"/>
                    <a:gd name="connsiteX4" fmla="*/ 0 w 10000"/>
                    <a:gd name="connsiteY4" fmla="*/ 8324 h 10000"/>
                    <a:gd name="connsiteX5" fmla="*/ 1046 w 10000"/>
                    <a:gd name="connsiteY5" fmla="*/ 0 h 10000"/>
                    <a:gd name="connsiteX0" fmla="*/ 1046 w 10000"/>
                    <a:gd name="connsiteY0" fmla="*/ 0 h 10000"/>
                    <a:gd name="connsiteX1" fmla="*/ 9000 w 10000"/>
                    <a:gd name="connsiteY1" fmla="*/ 0 h 10000"/>
                    <a:gd name="connsiteX2" fmla="*/ 10000 w 10000"/>
                    <a:gd name="connsiteY2" fmla="*/ 8324 h 10000"/>
                    <a:gd name="connsiteX3" fmla="*/ 5245 w 10000"/>
                    <a:gd name="connsiteY3" fmla="*/ 10000 h 10000"/>
                    <a:gd name="connsiteX4" fmla="*/ 0 w 10000"/>
                    <a:gd name="connsiteY4" fmla="*/ 8324 h 10000"/>
                    <a:gd name="connsiteX5" fmla="*/ 1046 w 10000"/>
                    <a:gd name="connsiteY5" fmla="*/ 0 h 10000"/>
                    <a:gd name="connsiteX0" fmla="*/ 1046 w 10000"/>
                    <a:gd name="connsiteY0" fmla="*/ 0 h 9830"/>
                    <a:gd name="connsiteX1" fmla="*/ 9000 w 10000"/>
                    <a:gd name="connsiteY1" fmla="*/ 0 h 9830"/>
                    <a:gd name="connsiteX2" fmla="*/ 10000 w 10000"/>
                    <a:gd name="connsiteY2" fmla="*/ 8324 h 9830"/>
                    <a:gd name="connsiteX3" fmla="*/ 5245 w 10000"/>
                    <a:gd name="connsiteY3" fmla="*/ 9830 h 9830"/>
                    <a:gd name="connsiteX4" fmla="*/ 0 w 10000"/>
                    <a:gd name="connsiteY4" fmla="*/ 8324 h 9830"/>
                    <a:gd name="connsiteX5" fmla="*/ 1046 w 10000"/>
                    <a:gd name="connsiteY5" fmla="*/ 0 h 9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9830">
                      <a:moveTo>
                        <a:pt x="1046" y="0"/>
                      </a:moveTo>
                      <a:lnTo>
                        <a:pt x="9000" y="0"/>
                      </a:lnTo>
                      <a:lnTo>
                        <a:pt x="10000" y="8324"/>
                      </a:lnTo>
                      <a:lnTo>
                        <a:pt x="5245" y="9830"/>
                      </a:lnTo>
                      <a:lnTo>
                        <a:pt x="0" y="8324"/>
                      </a:lnTo>
                      <a:cubicBezTo>
                        <a:pt x="228" y="5549"/>
                        <a:pt x="818" y="2775"/>
                        <a:pt x="1046" y="0"/>
                      </a:cubicBezTo>
                      <a:close/>
                    </a:path>
                  </a:pathLst>
                </a:custGeom>
                <a:solidFill>
                  <a:srgbClr val="B6B6B6"/>
                </a:solidFill>
                <a:ln w="9525">
                  <a:round/>
                  <a:headEnd/>
                  <a:tailEnd/>
                </a:ln>
                <a:scene3d>
                  <a:camera prst="legacyObliqueBottom"/>
                  <a:lightRig rig="legacyFlat3" dir="b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rgbClr val="B6B6B6"/>
                  </a:extrusionClr>
                </a:sp3d>
              </p:spPr>
              <p:txBody>
                <a:bodyPr>
                  <a:flatTx/>
                </a:bodyPr>
                <a:lstStyle/>
                <a:p>
                  <a:pPr>
                    <a:defRPr/>
                  </a:pPr>
                  <a:endParaRPr lang="zh-CN" altLang="en-US" sz="4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" name="任意多边形 6"/>
                <p:cNvSpPr>
                  <a:spLocks/>
                </p:cNvSpPr>
                <p:nvPr/>
              </p:nvSpPr>
              <p:spPr bwMode="auto">
                <a:xfrm>
                  <a:off x="545880" y="1488189"/>
                  <a:ext cx="3864568" cy="4494695"/>
                </a:xfrm>
                <a:custGeom>
                  <a:avLst/>
                  <a:gdLst>
                    <a:gd name="T0" fmla="*/ 2147483647 w 3085"/>
                    <a:gd name="T1" fmla="*/ 0 h 3084"/>
                    <a:gd name="T2" fmla="*/ 2147483647 w 3085"/>
                    <a:gd name="T3" fmla="*/ 0 h 3084"/>
                    <a:gd name="T4" fmla="*/ 2147483647 w 3085"/>
                    <a:gd name="T5" fmla="*/ 2147483647 h 3084"/>
                    <a:gd name="T6" fmla="*/ 2147483647 w 3085"/>
                    <a:gd name="T7" fmla="*/ 2147483647 h 3084"/>
                    <a:gd name="T8" fmla="*/ 0 w 3085"/>
                    <a:gd name="T9" fmla="*/ 2147483647 h 3084"/>
                    <a:gd name="T10" fmla="*/ 2147483647 w 3085"/>
                    <a:gd name="T11" fmla="*/ 0 h 30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85"/>
                    <a:gd name="T19" fmla="*/ 0 h 3084"/>
                    <a:gd name="T20" fmla="*/ 3085 w 3085"/>
                    <a:gd name="T21" fmla="*/ 3084 h 3084"/>
                    <a:gd name="connsiteX0" fmla="*/ 2499 w 10000"/>
                    <a:gd name="connsiteY0" fmla="*/ 0 h 10000"/>
                    <a:gd name="connsiteX1" fmla="*/ 8980 w 10000"/>
                    <a:gd name="connsiteY1" fmla="*/ 1 h 10000"/>
                    <a:gd name="connsiteX2" fmla="*/ 10000 w 10000"/>
                    <a:gd name="connsiteY2" fmla="*/ 7649 h 10000"/>
                    <a:gd name="connsiteX3" fmla="*/ 5147 w 10000"/>
                    <a:gd name="connsiteY3" fmla="*/ 10000 h 10000"/>
                    <a:gd name="connsiteX4" fmla="*/ 0 w 10000"/>
                    <a:gd name="connsiteY4" fmla="*/ 7649 h 10000"/>
                    <a:gd name="connsiteX5" fmla="*/ 2499 w 10000"/>
                    <a:gd name="connsiteY5" fmla="*/ 0 h 10000"/>
                    <a:gd name="connsiteX0" fmla="*/ 711 w 10000"/>
                    <a:gd name="connsiteY0" fmla="*/ 0 h 10006"/>
                    <a:gd name="connsiteX1" fmla="*/ 8980 w 10000"/>
                    <a:gd name="connsiteY1" fmla="*/ 7 h 10006"/>
                    <a:gd name="connsiteX2" fmla="*/ 10000 w 10000"/>
                    <a:gd name="connsiteY2" fmla="*/ 7655 h 10006"/>
                    <a:gd name="connsiteX3" fmla="*/ 5147 w 10000"/>
                    <a:gd name="connsiteY3" fmla="*/ 10006 h 10006"/>
                    <a:gd name="connsiteX4" fmla="*/ 0 w 10000"/>
                    <a:gd name="connsiteY4" fmla="*/ 7655 h 10006"/>
                    <a:gd name="connsiteX5" fmla="*/ 711 w 10000"/>
                    <a:gd name="connsiteY5" fmla="*/ 0 h 10006"/>
                    <a:gd name="connsiteX0" fmla="*/ 711 w 10000"/>
                    <a:gd name="connsiteY0" fmla="*/ 15 h 10021"/>
                    <a:gd name="connsiteX1" fmla="*/ 8932 w 10000"/>
                    <a:gd name="connsiteY1" fmla="*/ 0 h 10021"/>
                    <a:gd name="connsiteX2" fmla="*/ 10000 w 10000"/>
                    <a:gd name="connsiteY2" fmla="*/ 7670 h 10021"/>
                    <a:gd name="connsiteX3" fmla="*/ 5147 w 10000"/>
                    <a:gd name="connsiteY3" fmla="*/ 10021 h 10021"/>
                    <a:gd name="connsiteX4" fmla="*/ 0 w 10000"/>
                    <a:gd name="connsiteY4" fmla="*/ 7670 h 10021"/>
                    <a:gd name="connsiteX5" fmla="*/ 711 w 10000"/>
                    <a:gd name="connsiteY5" fmla="*/ 15 h 10021"/>
                    <a:gd name="connsiteX0" fmla="*/ 1092 w 10000"/>
                    <a:gd name="connsiteY0" fmla="*/ 31 h 10021"/>
                    <a:gd name="connsiteX1" fmla="*/ 8932 w 10000"/>
                    <a:gd name="connsiteY1" fmla="*/ 0 h 10021"/>
                    <a:gd name="connsiteX2" fmla="*/ 10000 w 10000"/>
                    <a:gd name="connsiteY2" fmla="*/ 7670 h 10021"/>
                    <a:gd name="connsiteX3" fmla="*/ 5147 w 10000"/>
                    <a:gd name="connsiteY3" fmla="*/ 10021 h 10021"/>
                    <a:gd name="connsiteX4" fmla="*/ 0 w 10000"/>
                    <a:gd name="connsiteY4" fmla="*/ 7670 h 10021"/>
                    <a:gd name="connsiteX5" fmla="*/ 1092 w 10000"/>
                    <a:gd name="connsiteY5" fmla="*/ 31 h 10021"/>
                    <a:gd name="connsiteX0" fmla="*/ 1092 w 10000"/>
                    <a:gd name="connsiteY0" fmla="*/ 31 h 9075"/>
                    <a:gd name="connsiteX1" fmla="*/ 8932 w 10000"/>
                    <a:gd name="connsiteY1" fmla="*/ 0 h 9075"/>
                    <a:gd name="connsiteX2" fmla="*/ 10000 w 10000"/>
                    <a:gd name="connsiteY2" fmla="*/ 7670 h 9075"/>
                    <a:gd name="connsiteX3" fmla="*/ 5316 w 10000"/>
                    <a:gd name="connsiteY3" fmla="*/ 9075 h 9075"/>
                    <a:gd name="connsiteX4" fmla="*/ 0 w 10000"/>
                    <a:gd name="connsiteY4" fmla="*/ 7670 h 9075"/>
                    <a:gd name="connsiteX5" fmla="*/ 1092 w 10000"/>
                    <a:gd name="connsiteY5" fmla="*/ 31 h 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9075">
                      <a:moveTo>
                        <a:pt x="1092" y="31"/>
                      </a:moveTo>
                      <a:lnTo>
                        <a:pt x="8932" y="0"/>
                      </a:lnTo>
                      <a:lnTo>
                        <a:pt x="10000" y="7670"/>
                      </a:lnTo>
                      <a:lnTo>
                        <a:pt x="5316" y="9075"/>
                      </a:lnTo>
                      <a:lnTo>
                        <a:pt x="0" y="7670"/>
                      </a:lnTo>
                      <a:lnTo>
                        <a:pt x="1092" y="31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4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直线 8"/>
                <p:cNvSpPr>
                  <a:spLocks noChangeShapeType="1"/>
                </p:cNvSpPr>
                <p:nvPr/>
              </p:nvSpPr>
              <p:spPr bwMode="auto">
                <a:xfrm>
                  <a:off x="661996" y="4501501"/>
                  <a:ext cx="3642361" cy="7619"/>
                </a:xfrm>
                <a:prstGeom prst="line">
                  <a:avLst/>
                </a:prstGeom>
                <a:noFill/>
                <a:ln w="9525">
                  <a:solidFill>
                    <a:srgbClr val="B6B6B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4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直线 9"/>
                <p:cNvSpPr>
                  <a:spLocks noChangeShapeType="1"/>
                </p:cNvSpPr>
                <p:nvPr/>
              </p:nvSpPr>
              <p:spPr bwMode="auto">
                <a:xfrm>
                  <a:off x="769947" y="3427546"/>
                  <a:ext cx="3425824" cy="1454"/>
                </a:xfrm>
                <a:prstGeom prst="line">
                  <a:avLst/>
                </a:prstGeom>
                <a:noFill/>
                <a:ln w="9525">
                  <a:solidFill>
                    <a:srgbClr val="B6B6B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4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直线 10"/>
                <p:cNvSpPr>
                  <a:spLocks noChangeShapeType="1"/>
                </p:cNvSpPr>
                <p:nvPr/>
              </p:nvSpPr>
              <p:spPr bwMode="auto">
                <a:xfrm flipV="1">
                  <a:off x="868859" y="2418446"/>
                  <a:ext cx="3226900" cy="2442"/>
                </a:xfrm>
                <a:prstGeom prst="line">
                  <a:avLst/>
                </a:prstGeom>
                <a:noFill/>
                <a:ln w="9525">
                  <a:solidFill>
                    <a:srgbClr val="B6B6B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4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6" name="下箭头 15"/>
              <p:cNvSpPr/>
              <p:nvPr/>
            </p:nvSpPr>
            <p:spPr>
              <a:xfrm>
                <a:off x="1523282" y="2105690"/>
                <a:ext cx="288032" cy="503313"/>
              </a:xfrm>
              <a:prstGeom prst="downArrow">
                <a:avLst/>
              </a:prstGeom>
              <a:solidFill>
                <a:srgbClr val="FF33CC"/>
              </a:solidFill>
              <a:ln w="9525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4400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7" name="下箭头 16"/>
              <p:cNvSpPr/>
              <p:nvPr/>
            </p:nvSpPr>
            <p:spPr>
              <a:xfrm>
                <a:off x="1349314" y="3180658"/>
                <a:ext cx="288032" cy="503313"/>
              </a:xfrm>
              <a:prstGeom prst="downArrow">
                <a:avLst/>
              </a:prstGeom>
              <a:solidFill>
                <a:srgbClr val="FF33CC"/>
              </a:solidFill>
              <a:ln w="9525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4400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8" name="下箭头 17"/>
              <p:cNvSpPr/>
              <p:nvPr/>
            </p:nvSpPr>
            <p:spPr>
              <a:xfrm>
                <a:off x="1175345" y="4239369"/>
                <a:ext cx="288032" cy="503312"/>
              </a:xfrm>
              <a:prstGeom prst="downArrow">
                <a:avLst/>
              </a:prstGeom>
              <a:solidFill>
                <a:srgbClr val="FF33CC"/>
              </a:solidFill>
              <a:ln w="9525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4400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9" name="AutoShape 9"/>
              <p:cNvSpPr>
                <a:spLocks noChangeArrowheads="1"/>
              </p:cNvSpPr>
              <p:nvPr/>
            </p:nvSpPr>
            <p:spPr bwMode="auto">
              <a:xfrm>
                <a:off x="965306" y="1682591"/>
                <a:ext cx="1571579" cy="540001"/>
              </a:xfrm>
              <a:prstGeom prst="homePlate">
                <a:avLst>
                  <a:gd name="adj" fmla="val 32493"/>
                </a:avLst>
              </a:prstGeom>
              <a:gradFill rotWithShape="1">
                <a:gsLst>
                  <a:gs pos="0">
                    <a:schemeClr val="bg2">
                      <a:lumMod val="90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indent="-34290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kern="0" dirty="0" smtClean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原始</a:t>
                </a:r>
                <a:r>
                  <a:rPr lang="zh-CN" altLang="en-US" sz="1400" b="1" kern="0" dirty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地震</a:t>
                </a:r>
                <a:r>
                  <a:rPr lang="zh-CN" altLang="en-US" sz="1400" b="1" kern="0" dirty="0" smtClean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数据</a:t>
                </a:r>
                <a:endParaRPr lang="zh-CN" altLang="en-US" sz="1400" b="1" kern="0" dirty="0">
                  <a:solidFill>
                    <a:sysClr val="windowText" lastClr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20" name="AutoShape 8"/>
              <p:cNvSpPr>
                <a:spLocks noChangeArrowheads="1"/>
              </p:cNvSpPr>
              <p:nvPr/>
            </p:nvSpPr>
            <p:spPr bwMode="auto">
              <a:xfrm>
                <a:off x="875944" y="2686051"/>
                <a:ext cx="1528443" cy="643538"/>
              </a:xfrm>
              <a:prstGeom prst="homePlate">
                <a:avLst>
                  <a:gd name="adj" fmla="val 32493"/>
                </a:avLst>
              </a:prstGeom>
              <a:gradFill rotWithShape="1">
                <a:gsLst>
                  <a:gs pos="0">
                    <a:srgbClr val="FFC000"/>
                  </a:gs>
                  <a:gs pos="70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  <a:ln w="3175">
                <a:solidFill>
                  <a:srgbClr val="FFCC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indent="-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200" b="1" kern="0" dirty="0" smtClean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基于</a:t>
                </a:r>
                <a:r>
                  <a:rPr lang="zh-CN" altLang="en-US" sz="1200" b="1" kern="0" dirty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压缩感知的数据提频</a:t>
                </a:r>
                <a:r>
                  <a:rPr lang="zh-CN" altLang="en-US" sz="1200" b="1" kern="0" dirty="0" smtClean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技术</a:t>
                </a:r>
                <a:endParaRPr lang="zh-CN" altLang="en-US" sz="1100" b="1" kern="0" dirty="0">
                  <a:solidFill>
                    <a:sysClr val="windowText" lastClr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860519" y="3727001"/>
                <a:ext cx="1440000" cy="651753"/>
              </a:xfrm>
              <a:prstGeom prst="homePlate">
                <a:avLst>
                  <a:gd name="adj" fmla="val 37161"/>
                </a:avLst>
              </a:prstGeom>
              <a:gradFill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rgbClr val="66FFFF"/>
                  </a:gs>
                </a:gsLst>
                <a:lin ang="5400000" scaled="1"/>
              </a:gradFill>
              <a:ln w="3175">
                <a:solidFill>
                  <a:srgbClr val="0070C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indent="-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200" b="1" dirty="0" smtClean="0">
                    <a:solidFill>
                      <a:srgbClr val="111111"/>
                    </a:solidFill>
                    <a:latin typeface="黑体" pitchFamily="49" charset="-122"/>
                    <a:ea typeface="黑体" pitchFamily="49" charset="-122"/>
                    <a:cs typeface="Courier New" pitchFamily="49" charset="0"/>
                  </a:rPr>
                  <a:t>绕射</a:t>
                </a:r>
                <a:r>
                  <a:rPr lang="zh-CN" altLang="en-US" sz="1200" b="1" dirty="0">
                    <a:solidFill>
                      <a:srgbClr val="111111"/>
                    </a:solidFill>
                    <a:latin typeface="黑体" pitchFamily="49" charset="-122"/>
                    <a:ea typeface="黑体" pitchFamily="49" charset="-122"/>
                    <a:cs typeface="Courier New" pitchFamily="49" charset="0"/>
                  </a:rPr>
                  <a:t>技术裂缝识别</a:t>
                </a:r>
                <a:r>
                  <a:rPr lang="zh-CN" altLang="en-US" sz="1200" b="1" dirty="0" smtClean="0">
                    <a:solidFill>
                      <a:srgbClr val="111111"/>
                    </a:solidFill>
                    <a:latin typeface="黑体" pitchFamily="49" charset="-122"/>
                    <a:ea typeface="黑体" pitchFamily="49" charset="-122"/>
                    <a:cs typeface="Courier New" pitchFamily="49" charset="0"/>
                  </a:rPr>
                  <a:t>方法</a:t>
                </a:r>
                <a:endParaRPr lang="zh-CN" altLang="en-US" sz="1200" b="1" kern="0" dirty="0">
                  <a:solidFill>
                    <a:sysClr val="windowText" lastClr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22" name="AutoShape 6"/>
              <p:cNvSpPr>
                <a:spLocks noChangeArrowheads="1"/>
              </p:cNvSpPr>
              <p:nvPr/>
            </p:nvSpPr>
            <p:spPr bwMode="auto">
              <a:xfrm>
                <a:off x="818765" y="4761205"/>
                <a:ext cx="1446123" cy="687966"/>
              </a:xfrm>
              <a:prstGeom prst="homePlate">
                <a:avLst>
                  <a:gd name="adj" fmla="val 37192"/>
                </a:avLst>
              </a:prstGeom>
              <a:gradFill rotWithShape="1">
                <a:gsLst>
                  <a:gs pos="0">
                    <a:srgbClr val="1B9F4C"/>
                  </a:gs>
                  <a:gs pos="100000">
                    <a:srgbClr val="5AF08A"/>
                  </a:gs>
                </a:gsLst>
                <a:lin ang="5400000" scaled="1"/>
              </a:gradFill>
              <a:ln w="3175">
                <a:solidFill>
                  <a:srgbClr val="1B9F4C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indent="-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kern="0" dirty="0" smtClean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裂缝</a:t>
                </a:r>
                <a:r>
                  <a:rPr lang="zh-CN" altLang="en-US" sz="1400" b="1" kern="0" dirty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系统预测结果</a:t>
                </a:r>
                <a:r>
                  <a:rPr lang="zh-CN" altLang="en-US" sz="1400" b="1" kern="0" dirty="0" smtClean="0">
                    <a:solidFill>
                      <a:sysClr val="windowText" lastClr="000000"/>
                    </a:solidFill>
                    <a:latin typeface="黑体" pitchFamily="49" charset="-122"/>
                    <a:ea typeface="黑体" pitchFamily="49" charset="-122"/>
                  </a:rPr>
                  <a:t>分析</a:t>
                </a:r>
                <a:endParaRPr lang="zh-CN" altLang="en-US" sz="1400" b="1" kern="0" dirty="0">
                  <a:solidFill>
                    <a:sysClr val="windowText" lastClr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pic>
          <p:nvPicPr>
            <p:cNvPr id="11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732093" y="909897"/>
              <a:ext cx="859364" cy="4687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699954" y="1386227"/>
              <a:ext cx="935982" cy="511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668442" y="1899331"/>
              <a:ext cx="1033751" cy="5871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648200" y="2485328"/>
              <a:ext cx="1119943" cy="6910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7" name="组合 29"/>
          <p:cNvGrpSpPr/>
          <p:nvPr/>
        </p:nvGrpSpPr>
        <p:grpSpPr>
          <a:xfrm>
            <a:off x="1220486" y="5806462"/>
            <a:ext cx="3273549" cy="400050"/>
            <a:chOff x="755736" y="3075806"/>
            <a:chExt cx="1440000" cy="400050"/>
          </a:xfrm>
        </p:grpSpPr>
        <p:sp>
          <p:nvSpPr>
            <p:cNvPr id="31" name="圆角矩形 30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rgbClr val="58B5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2" name="MH_SubTitle_1"/>
            <p:cNvSpPr/>
            <p:nvPr>
              <p:custDataLst>
                <p:tags r:id="rId1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14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高精度储层预测技术</a:t>
              </a:r>
              <a:endParaRPr lang="zh-CN" altLang="en-US" sz="14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矩形 3"/>
          <p:cNvSpPr>
            <a:spLocks noChangeArrowheads="1"/>
          </p:cNvSpPr>
          <p:nvPr/>
        </p:nvSpPr>
        <p:spPr bwMode="auto">
          <a:xfrm>
            <a:off x="7695044" y="1104289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latin typeface="微软雅黑"/>
                <a:ea typeface="微软雅黑"/>
                <a:cs typeface="Times New Roman" panose="02020603050405020304" pitchFamily="18" charset="0"/>
              </a:rPr>
              <a:t>裂缝分级表</a:t>
            </a:r>
          </a:p>
        </p:txBody>
      </p:sp>
      <p:graphicFrame>
        <p:nvGraphicFramePr>
          <p:cNvPr id="41" name="表格 40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87770" y="1668829"/>
          <a:ext cx="6537823" cy="4007681"/>
        </p:xfrm>
        <a:graphic>
          <a:graphicData uri="http://schemas.openxmlformats.org/drawingml/2006/table">
            <a:tbl>
              <a:tblPr firstRow="1" firstCol="1" bandRow="1"/>
              <a:tblGrid>
                <a:gridCol w="378208">
                  <a:extLst>
                    <a:ext uri="{9D8B030D-6E8A-4147-A177-3AD203B41FA5}"/>
                  </a:extLst>
                </a:gridCol>
                <a:gridCol w="576064">
                  <a:extLst>
                    <a:ext uri="{9D8B030D-6E8A-4147-A177-3AD203B41FA5}"/>
                  </a:extLst>
                </a:gridCol>
                <a:gridCol w="1257763">
                  <a:extLst>
                    <a:ext uri="{9D8B030D-6E8A-4147-A177-3AD203B41FA5}"/>
                  </a:extLst>
                </a:gridCol>
                <a:gridCol w="663765">
                  <a:extLst>
                    <a:ext uri="{9D8B030D-6E8A-4147-A177-3AD203B41FA5}"/>
                  </a:extLst>
                </a:gridCol>
                <a:gridCol w="623987">
                  <a:extLst>
                    <a:ext uri="{9D8B030D-6E8A-4147-A177-3AD203B41FA5}"/>
                  </a:extLst>
                </a:gridCol>
                <a:gridCol w="1145016">
                  <a:extLst>
                    <a:ext uri="{9D8B030D-6E8A-4147-A177-3AD203B41FA5}"/>
                  </a:extLst>
                </a:gridCol>
                <a:gridCol w="1893020">
                  <a:extLst>
                    <a:ext uri="{9D8B030D-6E8A-4147-A177-3AD203B41FA5}"/>
                  </a:extLst>
                </a:gridCol>
              </a:tblGrid>
              <a:tr h="70466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裂缝分级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成因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规模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波组特征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预测方法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油气藏研究意义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/>
                </a:extLst>
              </a:tr>
              <a:tr h="687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大尺度缝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大型断层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构造作用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几十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千米级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同相轴明显错断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相干、蚂蚁体、构造应力</a:t>
                      </a:r>
                      <a:r>
                        <a:rPr lang="zh-CN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模拟等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提供运移通道，有建设作用也有破坏作用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687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中尺度缝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微断层和小</a:t>
                      </a: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断层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构造、沉积成岩和断层作用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米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十几米级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同相轴扭曲，绕射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叠前属性（纵向），</a:t>
                      </a:r>
                      <a:r>
                        <a:rPr lang="zh-CN" altLang="en-US" sz="1100" kern="100" dirty="0" smtClean="0">
                          <a:solidFill>
                            <a:srgbClr val="C00000"/>
                          </a:solidFill>
                          <a:effectLst/>
                        </a:rPr>
                        <a:t>提高分辨率处理</a:t>
                      </a:r>
                      <a:r>
                        <a:rPr lang="zh-CN" altLang="en-US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，</a:t>
                      </a:r>
                      <a:r>
                        <a:rPr lang="zh-CN" sz="1100" kern="100" dirty="0" smtClean="0">
                          <a:solidFill>
                            <a:srgbClr val="C00000"/>
                          </a:solidFill>
                          <a:effectLst/>
                        </a:rPr>
                        <a:t>绕射</a:t>
                      </a:r>
                      <a:endParaRPr lang="zh-CN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zh-CN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提供运移通道，有建设作用也有破坏作用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687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小尺度缝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岩心、成像可见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褶皱、断层、沉积、成岩等作用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厘米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米级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叠前属性、绕射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zh-CN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对储层有建设作用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687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微裂缝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显微镜下可见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褶皱、断层、沉积、成岩等作用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微米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无法识别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100" kern="100" dirty="0" smtClean="0">
                          <a:solidFill>
                            <a:srgbClr val="C00000"/>
                          </a:solidFill>
                          <a:effectLst/>
                        </a:rPr>
                        <a:t>提高分辨率处理</a:t>
                      </a:r>
                      <a:r>
                        <a:rPr lang="en-US" altLang="zh-CN" sz="1100" kern="10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zh-CN" sz="1100" kern="100" dirty="0" smtClean="0">
                          <a:solidFill>
                            <a:srgbClr val="C00000"/>
                          </a:solidFill>
                          <a:effectLst/>
                        </a:rPr>
                        <a:t>绕射</a:t>
                      </a:r>
                      <a:endParaRPr lang="zh-CN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对储层有建设作用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0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(3)----</a:t>
            </a:r>
            <a:r>
              <a:rPr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散射波识别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1007435" y="1068712"/>
            <a:ext cx="10561173" cy="1025188"/>
          </a:xfrm>
          <a:prstGeom prst="roundRect">
            <a:avLst/>
          </a:prstGeom>
          <a:gradFill rotWithShape="1">
            <a:gsLst>
              <a:gs pos="0">
                <a:srgbClr val="19C3FF">
                  <a:tint val="50000"/>
                  <a:satMod val="300000"/>
                </a:srgbClr>
              </a:gs>
              <a:gs pos="35000">
                <a:srgbClr val="19C3FF">
                  <a:tint val="37000"/>
                  <a:satMod val="300000"/>
                </a:srgbClr>
              </a:gs>
              <a:gs pos="100000">
                <a:srgbClr val="19C3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9C3F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 smtClean="0">
              <a:solidFill>
                <a:srgbClr val="111111"/>
              </a:solidFill>
              <a:latin typeface="微软雅黑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113716" y="1138616"/>
            <a:ext cx="10163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111111"/>
                </a:solidFill>
                <a:latin typeface="微软雅黑"/>
              </a:rPr>
              <a:t>构造勘探→储层勘探</a:t>
            </a:r>
            <a:endParaRPr lang="en-US" altLang="zh-CN" dirty="0" smtClean="0">
              <a:solidFill>
                <a:srgbClr val="111111"/>
              </a:solidFill>
              <a:latin typeface="微软雅黑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111111"/>
                </a:solidFill>
                <a:latin typeface="微软雅黑"/>
              </a:rPr>
              <a:t> </a:t>
            </a:r>
            <a:r>
              <a:rPr lang="zh-CN" altLang="en-US" sz="1600" dirty="0" smtClean="0">
                <a:solidFill>
                  <a:srgbClr val="111111"/>
                </a:solidFill>
                <a:latin typeface="微软雅黑"/>
              </a:rPr>
              <a:t>精细</a:t>
            </a:r>
            <a:r>
              <a:rPr lang="zh-CN" altLang="en-US" sz="1600" dirty="0">
                <a:solidFill>
                  <a:srgbClr val="111111"/>
                </a:solidFill>
                <a:latin typeface="微软雅黑"/>
              </a:rPr>
              <a:t>储</a:t>
            </a:r>
            <a:r>
              <a:rPr lang="zh-CN" altLang="en-US" sz="1600" dirty="0" smtClean="0">
                <a:solidFill>
                  <a:srgbClr val="111111"/>
                </a:solidFill>
                <a:latin typeface="微软雅黑"/>
              </a:rPr>
              <a:t>层描述：</a:t>
            </a:r>
            <a:endParaRPr lang="en-US" altLang="zh-CN" sz="1600" dirty="0" smtClean="0">
              <a:solidFill>
                <a:srgbClr val="111111"/>
              </a:solidFill>
              <a:latin typeface="微软雅黑"/>
            </a:endParaRPr>
          </a:p>
          <a:p>
            <a:r>
              <a:rPr lang="en-US" altLang="zh-CN" b="1" dirty="0">
                <a:solidFill>
                  <a:srgbClr val="111111"/>
                </a:solidFill>
                <a:latin typeface="微软雅黑"/>
              </a:rPr>
              <a:t> </a:t>
            </a:r>
            <a:r>
              <a:rPr lang="en-US" altLang="zh-CN" b="1" dirty="0" smtClean="0">
                <a:solidFill>
                  <a:srgbClr val="111111"/>
                </a:solidFill>
                <a:latin typeface="微软雅黑"/>
              </a:rPr>
              <a:t>                        </a:t>
            </a:r>
            <a:r>
              <a:rPr lang="zh-CN" altLang="en-US" b="1" dirty="0" smtClean="0">
                <a:solidFill>
                  <a:srgbClr val="C00000"/>
                </a:solidFill>
                <a:latin typeface="微软雅黑"/>
              </a:rPr>
              <a:t>裂缝</a:t>
            </a:r>
            <a:r>
              <a:rPr lang="zh-CN" altLang="en-US" b="1" dirty="0">
                <a:solidFill>
                  <a:srgbClr val="C00000"/>
                </a:solidFill>
                <a:latin typeface="微软雅黑"/>
              </a:rPr>
              <a:t>、岩溶、隔夹层等非均质</a:t>
            </a:r>
            <a:r>
              <a:rPr lang="zh-CN" altLang="en-US" b="1" dirty="0" smtClean="0">
                <a:solidFill>
                  <a:srgbClr val="C00000"/>
                </a:solidFill>
                <a:latin typeface="微软雅黑"/>
              </a:rPr>
              <a:t>性小尺度异常体</a:t>
            </a:r>
            <a:endParaRPr lang="zh-CN" altLang="en-US" b="1" dirty="0">
              <a:solidFill>
                <a:srgbClr val="C00000"/>
              </a:solidFill>
              <a:latin typeface="微软雅黑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0296" y="2427256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zh-CN" altLang="en-US" dirty="0" smtClean="0">
                <a:solidFill>
                  <a:srgbClr val="111111"/>
                </a:solidFill>
                <a:latin typeface="微软雅黑"/>
              </a:rPr>
              <a:t>缝洞型油气藏：</a:t>
            </a:r>
            <a:r>
              <a:rPr lang="zh-CN" altLang="en-US" sz="1600" b="1" dirty="0">
                <a:solidFill>
                  <a:srgbClr val="C00000"/>
                </a:solidFill>
                <a:latin typeface="微软雅黑"/>
              </a:rPr>
              <a:t>厘米级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51086"/>
          <a:stretch/>
        </p:blipFill>
        <p:spPr>
          <a:xfrm>
            <a:off x="38845" y="3174288"/>
            <a:ext cx="3317084" cy="3135032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3315073" y="2422370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zh-CN" altLang="en-US" dirty="0">
                <a:solidFill>
                  <a:srgbClr val="111111"/>
                </a:solidFill>
                <a:latin typeface="微软雅黑"/>
              </a:rPr>
              <a:t>岩溶型</a:t>
            </a:r>
            <a:r>
              <a:rPr lang="zh-CN" altLang="en-US" dirty="0" smtClean="0">
                <a:solidFill>
                  <a:srgbClr val="111111"/>
                </a:solidFill>
                <a:latin typeface="微软雅黑"/>
              </a:rPr>
              <a:t>油气藏：</a:t>
            </a:r>
            <a:r>
              <a:rPr lang="zh-CN" altLang="en-US" sz="1600" b="1" dirty="0">
                <a:solidFill>
                  <a:srgbClr val="C00000"/>
                </a:solidFill>
                <a:latin typeface="微软雅黑"/>
              </a:rPr>
              <a:t>米级</a:t>
            </a:r>
            <a:r>
              <a:rPr lang="en-US" altLang="zh-CN" sz="1600" b="1" dirty="0">
                <a:solidFill>
                  <a:srgbClr val="C00000"/>
                </a:solidFill>
                <a:latin typeface="微软雅黑"/>
              </a:rPr>
              <a:t>-</a:t>
            </a:r>
            <a:r>
              <a:rPr lang="zh-CN" altLang="en-US" sz="1600" b="1" dirty="0">
                <a:solidFill>
                  <a:srgbClr val="C00000"/>
                </a:solidFill>
                <a:latin typeface="微软雅黑"/>
              </a:rPr>
              <a:t>百米级</a:t>
            </a:r>
            <a:endParaRPr lang="zh-CN" altLang="en-US" sz="2000" b="1" dirty="0">
              <a:solidFill>
                <a:srgbClr val="C00000"/>
              </a:solidFill>
              <a:latin typeface="微软雅黑"/>
            </a:endParaRPr>
          </a:p>
        </p:txBody>
      </p:sp>
      <p:pic>
        <p:nvPicPr>
          <p:cNvPr id="50" name="图片 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82850" y="3174609"/>
            <a:ext cx="3152391" cy="297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/>
          <p:nvPr/>
        </p:nvGrpSpPr>
        <p:grpSpPr>
          <a:xfrm>
            <a:off x="6835190" y="3157412"/>
            <a:ext cx="5162497" cy="2897982"/>
            <a:chOff x="254000" y="4167187"/>
            <a:chExt cx="8523288" cy="2563056"/>
          </a:xfrm>
        </p:grpSpPr>
        <p:grpSp>
          <p:nvGrpSpPr>
            <p:cNvPr id="3" name="组合 43008"/>
            <p:cNvGrpSpPr/>
            <p:nvPr/>
          </p:nvGrpSpPr>
          <p:grpSpPr>
            <a:xfrm>
              <a:off x="254000" y="4167187"/>
              <a:ext cx="8523288" cy="2563056"/>
              <a:chOff x="224855" y="3933056"/>
              <a:chExt cx="7842371" cy="2562349"/>
            </a:xfrm>
          </p:grpSpPr>
          <p:grpSp>
            <p:nvGrpSpPr>
              <p:cNvPr id="4" name="组合 29"/>
              <p:cNvGrpSpPr/>
              <p:nvPr/>
            </p:nvGrpSpPr>
            <p:grpSpPr>
              <a:xfrm>
                <a:off x="224855" y="3933056"/>
                <a:ext cx="4558392" cy="2562349"/>
                <a:chOff x="224855" y="3933056"/>
                <a:chExt cx="4558392" cy="2562349"/>
              </a:xfrm>
            </p:grpSpPr>
            <p:pic>
              <p:nvPicPr>
                <p:cNvPr id="61" name="图片 7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24855" y="3933056"/>
                  <a:ext cx="4174554" cy="25623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cxnSp>
              <p:nvCxnSpPr>
                <p:cNvPr id="62" name="直接箭头连接符 10"/>
                <p:cNvCxnSpPr>
                  <a:endCxn id="63" idx="1"/>
                </p:cNvCxnSpPr>
                <p:nvPr/>
              </p:nvCxnSpPr>
              <p:spPr>
                <a:xfrm>
                  <a:off x="2471375" y="5396158"/>
                  <a:ext cx="444441" cy="31162"/>
                </a:xfrm>
                <a:prstGeom prst="straightConnector1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arrow" w="med" len="med"/>
                </a:ln>
              </p:spPr>
            </p:cxnSp>
            <p:sp>
              <p:nvSpPr>
                <p:cNvPr id="63" name="TextBox 11"/>
                <p:cNvSpPr txBox="1"/>
                <p:nvPr/>
              </p:nvSpPr>
              <p:spPr>
                <a:xfrm>
                  <a:off x="2915816" y="5311665"/>
                  <a:ext cx="1867429" cy="23131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marR="0" lvl="0" indent="0" algn="l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11111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泥岩夹层</a:t>
                  </a:r>
                </a:p>
              </p:txBody>
            </p:sp>
            <p:sp>
              <p:nvSpPr>
                <p:cNvPr id="64" name="TextBox 25"/>
                <p:cNvSpPr txBox="1"/>
                <p:nvPr/>
              </p:nvSpPr>
              <p:spPr>
                <a:xfrm>
                  <a:off x="2233218" y="6036084"/>
                  <a:ext cx="2550029" cy="24491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marR="0" lvl="0" indent="0" algn="l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11111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钙质砂岩夹层</a:t>
                  </a:r>
                </a:p>
              </p:txBody>
            </p:sp>
            <p:cxnSp>
              <p:nvCxnSpPr>
                <p:cNvPr id="65" name="直接箭头连接符 26"/>
                <p:cNvCxnSpPr>
                  <a:endCxn id="64" idx="0"/>
                </p:cNvCxnSpPr>
                <p:nvPr/>
              </p:nvCxnSpPr>
              <p:spPr>
                <a:xfrm>
                  <a:off x="3328069" y="5688068"/>
                  <a:ext cx="180164" cy="348016"/>
                </a:xfrm>
                <a:prstGeom prst="straightConnector1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arrow" w="med" len="med"/>
                </a:ln>
              </p:spPr>
            </p:cxnSp>
          </p:grpSp>
          <p:pic>
            <p:nvPicPr>
              <p:cNvPr id="60" name="Picture 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295326" y="4077071"/>
                <a:ext cx="3771900" cy="241833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3" name="TextBox 43010"/>
            <p:cNvSpPr txBox="1"/>
            <p:nvPr/>
          </p:nvSpPr>
          <p:spPr>
            <a:xfrm>
              <a:off x="6253161" y="5451475"/>
              <a:ext cx="2272955" cy="2449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砂砾岩夹层</a:t>
              </a:r>
            </a:p>
          </p:txBody>
        </p:sp>
        <p:cxnSp>
          <p:nvCxnSpPr>
            <p:cNvPr id="54" name="直接箭头连接符 43013"/>
            <p:cNvCxnSpPr/>
            <p:nvPr/>
          </p:nvCxnSpPr>
          <p:spPr>
            <a:xfrm flipV="1">
              <a:off x="6261105" y="5604021"/>
              <a:ext cx="1128532" cy="568179"/>
            </a:xfrm>
            <a:prstGeom prst="straightConnector1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55" name="矩形 43014"/>
            <p:cNvSpPr/>
            <p:nvPr/>
          </p:nvSpPr>
          <p:spPr>
            <a:xfrm>
              <a:off x="468313" y="4581525"/>
              <a:ext cx="8269287" cy="503238"/>
            </a:xfrm>
            <a:prstGeom prst="rect">
              <a:avLst/>
            </a:prstGeom>
            <a:noFill/>
            <a:ln w="28575" cap="flat" cmpd="sng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矩形 44"/>
            <p:cNvSpPr/>
            <p:nvPr/>
          </p:nvSpPr>
          <p:spPr>
            <a:xfrm>
              <a:off x="422275" y="5808663"/>
              <a:ext cx="8269288" cy="284162"/>
            </a:xfrm>
            <a:prstGeom prst="rect">
              <a:avLst/>
            </a:prstGeom>
            <a:noFill/>
            <a:ln w="28575" cap="flat" cmpd="sng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TextBox 43015"/>
            <p:cNvSpPr txBox="1"/>
            <p:nvPr/>
          </p:nvSpPr>
          <p:spPr>
            <a:xfrm>
              <a:off x="7092950" y="5773738"/>
              <a:ext cx="1223965" cy="5171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底部隔层</a:t>
              </a:r>
            </a:p>
          </p:txBody>
        </p:sp>
        <p:sp>
          <p:nvSpPr>
            <p:cNvPr id="58" name="矩形 46"/>
            <p:cNvSpPr/>
            <p:nvPr/>
          </p:nvSpPr>
          <p:spPr>
            <a:xfrm>
              <a:off x="420688" y="5408613"/>
              <a:ext cx="4549775" cy="361950"/>
            </a:xfrm>
            <a:prstGeom prst="rect">
              <a:avLst/>
            </a:prstGeom>
            <a:noFill/>
            <a:ln w="28575" cap="flat" cmpd="sng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7974365" y="2420888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zh-CN" altLang="en-US" dirty="0">
                <a:solidFill>
                  <a:srgbClr val="111111"/>
                </a:solidFill>
                <a:latin typeface="微软雅黑"/>
              </a:rPr>
              <a:t>隔</a:t>
            </a:r>
            <a:r>
              <a:rPr lang="zh-CN" altLang="en-US" dirty="0" smtClean="0">
                <a:solidFill>
                  <a:srgbClr val="111111"/>
                </a:solidFill>
                <a:latin typeface="微软雅黑"/>
              </a:rPr>
              <a:t>夹层：</a:t>
            </a:r>
            <a:r>
              <a:rPr lang="en-US" altLang="zh-CN" sz="1600" b="1" dirty="0">
                <a:solidFill>
                  <a:srgbClr val="C00000"/>
                </a:solidFill>
                <a:latin typeface="微软雅黑"/>
              </a:rPr>
              <a:t>0.25m-10</a:t>
            </a:r>
            <a:r>
              <a:rPr lang="zh-CN" altLang="en-US" sz="1600" b="1" dirty="0">
                <a:solidFill>
                  <a:srgbClr val="C00000"/>
                </a:solidFill>
                <a:latin typeface="微软雅黑"/>
              </a:rPr>
              <a:t>米</a:t>
            </a:r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sz="2800" dirty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基本原理</a:t>
            </a:r>
          </a:p>
        </p:txBody>
      </p:sp>
      <p:sp>
        <p:nvSpPr>
          <p:cNvPr id="29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(3)----</a:t>
            </a:r>
            <a:r>
              <a:rPr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散射波识别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278647" y="1062717"/>
            <a:ext cx="11767905" cy="1186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121917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b="1" kern="100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反射波结果受到波长、成像网格等限制，分辨率往往较难满足微幅构造描述的要求</a:t>
            </a:r>
            <a:r>
              <a:rPr lang="zh-CN" altLang="en-US" b="1" kern="100" dirty="0" smtClean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。</a:t>
            </a:r>
            <a:endParaRPr lang="en-US" altLang="zh-CN" b="1" kern="100" dirty="0" smtClean="0">
              <a:solidFill>
                <a:srgbClr val="000000"/>
              </a:solidFill>
              <a:latin typeface="微软雅黑"/>
              <a:cs typeface="Times New Roman" panose="02020603050405020304" pitchFamily="18" charset="0"/>
            </a:endParaRPr>
          </a:p>
          <a:p>
            <a:pPr marL="342900" indent="-342900" defTabSz="121917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b="1" kern="100" dirty="0" smtClean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当</a:t>
            </a:r>
            <a:r>
              <a:rPr lang="zh-CN" altLang="en-US" b="1" kern="100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地震波场经过小尺度地质异常体</a:t>
            </a:r>
            <a:r>
              <a:rPr lang="zh-CN" altLang="en-US" b="1" kern="100" dirty="0" smtClean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时</a:t>
            </a:r>
            <a:r>
              <a:rPr lang="zh-CN" altLang="en-US" b="1" kern="100" dirty="0" smtClean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  <a:sym typeface="华文楷体" pitchFamily="2" charset="-122"/>
              </a:rPr>
              <a:t>会</a:t>
            </a:r>
            <a:r>
              <a:rPr lang="zh-CN" altLang="en-US" b="1" kern="100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  <a:sym typeface="华文楷体" pitchFamily="2" charset="-122"/>
              </a:rPr>
              <a:t>激发</a:t>
            </a:r>
            <a:r>
              <a:rPr lang="zh-CN" altLang="en-US" b="1" kern="100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绕射波场，地震数据中的绕射波具有</a:t>
            </a:r>
            <a:r>
              <a:rPr lang="zh-CN" altLang="en-US" b="1" kern="100" dirty="0">
                <a:solidFill>
                  <a:srgbClr val="FF0000"/>
                </a:solidFill>
                <a:latin typeface="微软雅黑"/>
                <a:cs typeface="Times New Roman" panose="02020603050405020304" pitchFamily="18" charset="0"/>
              </a:rPr>
              <a:t>较高的分辨能力</a:t>
            </a:r>
            <a:r>
              <a:rPr lang="zh-CN" altLang="en-US" b="1" kern="100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，是精细描述小尺度地质异常体的一个重要方法。</a:t>
            </a:r>
            <a:endParaRPr lang="en-US" altLang="zh-CN" b="1" kern="100" dirty="0">
              <a:solidFill>
                <a:srgbClr val="000000"/>
              </a:solidFill>
              <a:latin typeface="微软雅黑"/>
              <a:cs typeface="Times New Roman" panose="02020603050405020304" pitchFamily="18" charset="0"/>
            </a:endParaRPr>
          </a:p>
        </p:txBody>
      </p:sp>
      <p:grpSp>
        <p:nvGrpSpPr>
          <p:cNvPr id="2" name="组合 42"/>
          <p:cNvGrpSpPr/>
          <p:nvPr/>
        </p:nvGrpSpPr>
        <p:grpSpPr>
          <a:xfrm>
            <a:off x="5751255" y="2514575"/>
            <a:ext cx="5568619" cy="3242546"/>
            <a:chOff x="1979712" y="2276872"/>
            <a:chExt cx="5821934" cy="4036011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979712" y="2276872"/>
              <a:ext cx="5821934" cy="4036011"/>
            </a:xfrm>
            <a:prstGeom prst="rect">
              <a:avLst/>
            </a:prstGeom>
          </p:spPr>
        </p:pic>
        <p:cxnSp>
          <p:nvCxnSpPr>
            <p:cNvPr id="67" name="肘形连接符 66"/>
            <p:cNvCxnSpPr/>
            <p:nvPr/>
          </p:nvCxnSpPr>
          <p:spPr>
            <a:xfrm rot="16200000" flipH="1">
              <a:off x="4002468" y="3055327"/>
              <a:ext cx="3209364" cy="1819835"/>
            </a:xfrm>
            <a:prstGeom prst="bentConnector3">
              <a:avLst/>
            </a:prstGeom>
            <a:noFill/>
            <a:ln w="9525" cap="flat" cmpd="sng" algn="ctr">
              <a:solidFill>
                <a:srgbClr val="0070C0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8" name="矩形 67"/>
          <p:cNvSpPr/>
          <p:nvPr/>
        </p:nvSpPr>
        <p:spPr>
          <a:xfrm>
            <a:off x="8994741" y="2581812"/>
            <a:ext cx="1112224" cy="763270"/>
          </a:xfrm>
          <a:prstGeom prst="rect">
            <a:avLst/>
          </a:prstGeom>
          <a:noFill/>
          <a:ln w="25400" cap="flat" cmpd="sng" algn="ctr">
            <a:solidFill>
              <a:srgbClr val="0070C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0100091" y="2430409"/>
            <a:ext cx="194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zh-CN" altLang="en-US" sz="1400" b="1" dirty="0" smtClean="0">
                <a:solidFill>
                  <a:srgbClr val="000000"/>
                </a:solidFill>
                <a:latin typeface="微软雅黑"/>
              </a:rPr>
              <a:t>反射地震尺度：</a:t>
            </a:r>
            <a:endParaRPr lang="en-US" altLang="zh-CN" sz="1400" b="1" dirty="0" smtClean="0">
              <a:solidFill>
                <a:srgbClr val="000000"/>
              </a:solidFill>
              <a:latin typeface="微软雅黑"/>
            </a:endParaRPr>
          </a:p>
          <a:p>
            <a:pPr defTabSz="1219170"/>
            <a:r>
              <a:rPr lang="en-US" altLang="zh-CN" sz="1400" b="1" dirty="0">
                <a:solidFill>
                  <a:srgbClr val="000000"/>
                </a:solidFill>
                <a:latin typeface="微软雅黑"/>
              </a:rPr>
              <a:t> </a:t>
            </a:r>
            <a:r>
              <a:rPr lang="en-US" altLang="zh-CN" sz="1400" b="1" dirty="0" smtClean="0">
                <a:solidFill>
                  <a:srgbClr val="000000"/>
                </a:solidFill>
                <a:latin typeface="微软雅黑"/>
              </a:rPr>
              <a:t>       10m</a:t>
            </a:r>
            <a:endParaRPr lang="zh-CN" altLang="en-US" sz="1400" b="1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362849" y="2581812"/>
            <a:ext cx="1740655" cy="12845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069872" y="3317218"/>
            <a:ext cx="197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zh-CN" altLang="en-US" sz="1400" b="1" dirty="0" smtClean="0">
                <a:solidFill>
                  <a:srgbClr val="000000"/>
                </a:solidFill>
                <a:latin typeface="微软雅黑"/>
              </a:rPr>
              <a:t>常规绕射尺度：</a:t>
            </a:r>
            <a:endParaRPr lang="en-US" altLang="zh-CN" sz="1400" b="1" dirty="0" smtClean="0">
              <a:solidFill>
                <a:srgbClr val="000000"/>
              </a:solidFill>
              <a:latin typeface="微软雅黑"/>
            </a:endParaRPr>
          </a:p>
          <a:p>
            <a:pPr defTabSz="1219170"/>
            <a:r>
              <a:rPr lang="en-US" altLang="zh-CN" sz="1400" b="1" dirty="0">
                <a:solidFill>
                  <a:srgbClr val="000000"/>
                </a:solidFill>
                <a:latin typeface="微软雅黑"/>
              </a:rPr>
              <a:t> </a:t>
            </a:r>
            <a:r>
              <a:rPr lang="en-US" altLang="zh-CN" sz="1400" b="1" dirty="0" smtClean="0">
                <a:solidFill>
                  <a:srgbClr val="000000"/>
                </a:solidFill>
                <a:latin typeface="微软雅黑"/>
              </a:rPr>
              <a:t>        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/>
              </a:rPr>
              <a:t>米级</a:t>
            </a:r>
            <a:endParaRPr lang="zh-CN" altLang="en-US" sz="1400" b="1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813144" y="2572576"/>
            <a:ext cx="1286947" cy="895061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73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7318" y="2470348"/>
            <a:ext cx="5421917" cy="16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7318" y="4154900"/>
            <a:ext cx="5415444" cy="16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3614553" y="5377015"/>
            <a:ext cx="28786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zh-CN" sz="1200" dirty="0">
                <a:solidFill>
                  <a:srgbClr val="000000"/>
                </a:solidFill>
                <a:latin typeface="微软雅黑"/>
                <a:ea typeface="微软雅黑"/>
              </a:rPr>
              <a:t>Khaidukov,2004</a:t>
            </a:r>
          </a:p>
        </p:txBody>
      </p:sp>
      <p:sp>
        <p:nvSpPr>
          <p:cNvPr id="76" name="矩形 75"/>
          <p:cNvSpPr/>
          <p:nvPr/>
        </p:nvSpPr>
        <p:spPr>
          <a:xfrm>
            <a:off x="689892" y="5765153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zh-CN" altLang="en-US" b="1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反射（上）和绕射（下）效果对比</a:t>
            </a:r>
          </a:p>
        </p:txBody>
      </p:sp>
      <p:sp>
        <p:nvSpPr>
          <p:cNvPr id="77" name="矩形 76"/>
          <p:cNvSpPr/>
          <p:nvPr/>
        </p:nvSpPr>
        <p:spPr>
          <a:xfrm>
            <a:off x="5552761" y="576228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zh-CN" altLang="en-US" b="1" dirty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某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cs typeface="Times New Roman" panose="02020603050405020304" pitchFamily="18" charset="0"/>
              </a:rPr>
              <a:t>工区地震勘探尺度分析图</a:t>
            </a:r>
            <a:endParaRPr lang="zh-CN" altLang="en-US" b="1" dirty="0">
              <a:solidFill>
                <a:srgbClr val="000000"/>
              </a:solidFill>
              <a:latin typeface="微软雅黑"/>
              <a:cs typeface="Times New Roman" panose="02020603050405020304" pitchFamily="18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0032437" y="3841884"/>
            <a:ext cx="208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000000"/>
                </a:solidFill>
              </a:rPr>
              <a:t>绕射属性尺度：</a:t>
            </a:r>
            <a:endParaRPr lang="en-US" altLang="zh-CN" sz="1400" b="1" dirty="0" smtClean="0">
              <a:solidFill>
                <a:srgbClr val="000000"/>
              </a:solidFill>
            </a:endParaRPr>
          </a:p>
          <a:p>
            <a:r>
              <a:rPr lang="en-US" altLang="zh-CN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        </a:t>
            </a:r>
            <a:r>
              <a:rPr lang="zh-CN" altLang="en-US" sz="1200" b="1" dirty="0" smtClean="0">
                <a:solidFill>
                  <a:srgbClr val="FF0000"/>
                </a:solidFill>
              </a:rPr>
              <a:t>米级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-</a:t>
            </a:r>
            <a:r>
              <a:rPr lang="zh-CN" altLang="en-US" sz="1200" b="1" dirty="0" smtClean="0">
                <a:solidFill>
                  <a:srgbClr val="FF0000"/>
                </a:solidFill>
              </a:rPr>
              <a:t>厘米级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sz="2800" dirty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基本原理</a:t>
            </a:r>
          </a:p>
        </p:txBody>
      </p:sp>
      <p:sp>
        <p:nvSpPr>
          <p:cNvPr id="22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(3)----</a:t>
            </a:r>
            <a:r>
              <a:rPr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散射波识别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39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70" grpId="0" animBg="1"/>
      <p:bldP spid="71" grpId="0"/>
      <p:bldP spid="72" grpId="0" animBg="1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0956" y="1023120"/>
            <a:ext cx="6284093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多尺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度描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述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—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拓频技术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+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绕射波裂缝识别技术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504312" y="1634519"/>
            <a:ext cx="112119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通过应用绕射波裂缝识别技术，分裂出加大尺度断层及小尺度断裂的定量特征</a:t>
            </a:r>
            <a:endParaRPr lang="en-US" altLang="zh-CN" sz="1800" b="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绕射剖面显示，断层的断面特征得到很好的刻画，断层的空间分布与反射波特征一致</a:t>
            </a:r>
            <a:endParaRPr lang="en-US" altLang="zh-CN" sz="1800" b="0" dirty="0" smtClean="0">
              <a:solidFill>
                <a:srgbClr val="0000FF"/>
              </a:solidFill>
            </a:endParaRPr>
          </a:p>
        </p:txBody>
      </p:sp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1" t="7222" r="876" b="1527"/>
          <a:stretch>
            <a:fillRect/>
          </a:stretch>
        </p:blipFill>
        <p:spPr bwMode="auto">
          <a:xfrm>
            <a:off x="1" y="3024840"/>
            <a:ext cx="5982904" cy="304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6192013" y="2996953"/>
            <a:ext cx="5952660" cy="3067407"/>
            <a:chOff x="7164288" y="1501800"/>
            <a:chExt cx="6873875" cy="4722812"/>
          </a:xfrm>
        </p:grpSpPr>
        <p:pic>
          <p:nvPicPr>
            <p:cNvPr id="11" name="图片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85" t="7085" r="977" b="1111"/>
            <a:stretch>
              <a:fillRect/>
            </a:stretch>
          </p:blipFill>
          <p:spPr bwMode="auto">
            <a:xfrm>
              <a:off x="7164288" y="1501800"/>
              <a:ext cx="6873875" cy="47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椭圆 1"/>
            <p:cNvSpPr>
              <a:spLocks noChangeArrowheads="1"/>
            </p:cNvSpPr>
            <p:nvPr/>
          </p:nvSpPr>
          <p:spPr bwMode="gray">
            <a:xfrm>
              <a:off x="9709050" y="3062312"/>
              <a:ext cx="2232025" cy="2087563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/>
              <a:endParaRPr lang="zh-CN" altLang="en-US" sz="105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椭圆 6"/>
            <p:cNvSpPr>
              <a:spLocks noChangeArrowheads="1"/>
            </p:cNvSpPr>
            <p:nvPr/>
          </p:nvSpPr>
          <p:spPr bwMode="gray">
            <a:xfrm>
              <a:off x="11880750" y="2093937"/>
              <a:ext cx="1255713" cy="1154113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/>
              <a:endParaRPr lang="zh-CN" altLang="en-US" sz="105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2"/>
            <p:cNvSpPr txBox="1">
              <a:spLocks noChangeArrowheads="1"/>
            </p:cNvSpPr>
            <p:nvPr/>
          </p:nvSpPr>
          <p:spPr bwMode="auto">
            <a:xfrm>
              <a:off x="9648724" y="5202263"/>
              <a:ext cx="2147888" cy="37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1000">
                  <a:solidFill>
                    <a:srgbClr val="0000FF"/>
                  </a:solidFill>
                </a:rPr>
                <a:t>强能量</a:t>
              </a:r>
              <a:r>
                <a:rPr lang="en-US" altLang="zh-CN" sz="1000">
                  <a:solidFill>
                    <a:srgbClr val="0000FF"/>
                  </a:solidFill>
                </a:rPr>
                <a:t>-</a:t>
              </a:r>
              <a:r>
                <a:rPr lang="zh-CN" altLang="en-US" sz="1000">
                  <a:solidFill>
                    <a:srgbClr val="0000FF"/>
                  </a:solidFill>
                </a:rPr>
                <a:t>较大尺度断裂</a:t>
              </a:r>
            </a:p>
          </p:txBody>
        </p:sp>
        <p:sp>
          <p:nvSpPr>
            <p:cNvPr id="15" name="文本框 8"/>
            <p:cNvSpPr txBox="1">
              <a:spLocks noChangeArrowheads="1"/>
            </p:cNvSpPr>
            <p:nvPr/>
          </p:nvSpPr>
          <p:spPr bwMode="auto">
            <a:xfrm>
              <a:off x="11756925" y="3302024"/>
              <a:ext cx="1758950" cy="37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66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1000">
                  <a:solidFill>
                    <a:srgbClr val="0000FF"/>
                  </a:solidFill>
                </a:rPr>
                <a:t>较弱能量</a:t>
              </a:r>
              <a:r>
                <a:rPr lang="en-US" altLang="zh-CN" sz="1000">
                  <a:solidFill>
                    <a:srgbClr val="0000FF"/>
                  </a:solidFill>
                </a:rPr>
                <a:t>-</a:t>
              </a:r>
              <a:r>
                <a:rPr lang="zh-CN" altLang="en-US" sz="1000">
                  <a:solidFill>
                    <a:srgbClr val="0000FF"/>
                  </a:solidFill>
                </a:rPr>
                <a:t>小尺度</a:t>
              </a:r>
            </a:p>
          </p:txBody>
        </p:sp>
      </p:grpSp>
      <p:sp>
        <p:nvSpPr>
          <p:cNvPr id="16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应用实例</a:t>
            </a:r>
            <a:endParaRPr sz="2800" dirty="0">
              <a:solidFill>
                <a:srgbClr val="078BD7">
                  <a:lumMod val="7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标题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(3)----</a:t>
            </a:r>
            <a:r>
              <a:rPr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散射波识别</a:t>
            </a:r>
            <a:r>
              <a:rPr sz="3600" dirty="0" smtClean="0">
                <a:latin typeface="微软雅黑" panose="020B0503020204020204" pitchFamily="34" charset="-122"/>
                <a:sym typeface="Times New Roman" pitchFamily="18" charset="0"/>
              </a:rPr>
              <a:t>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8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0956" y="1023120"/>
            <a:ext cx="6899646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多尺度断裂描述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—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拓频技术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+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绕射波裂缝识别技术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815414" y="116633"/>
            <a:ext cx="5952661" cy="708025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sym typeface="Times New Roman" pitchFamily="18" charset="0"/>
              </a:rPr>
              <a:t>多尺度断裂系统识别技术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504312" y="1602590"/>
            <a:ext cx="11256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绕射波裂缝刻画结果表明：目标储层内</a:t>
            </a:r>
            <a:r>
              <a:rPr lang="zh-CN" altLang="en-US" sz="1800" b="0" dirty="0">
                <a:solidFill>
                  <a:srgbClr val="0000FF"/>
                </a:solidFill>
              </a:rPr>
              <a:t>断裂、裂缝普遍发育较少，裂缝发育与上下层连通较差，说明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下石盒子组作为盖层良好的封堵作用。</a:t>
            </a:r>
            <a:endParaRPr lang="en-US" altLang="zh-CN" sz="1800" b="0" dirty="0" smtClean="0">
              <a:solidFill>
                <a:srgbClr val="0000FF"/>
              </a:solidFill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164512" y="2578774"/>
            <a:ext cx="11803517" cy="3730547"/>
            <a:chOff x="123384" y="2996952"/>
            <a:chExt cx="8852638" cy="3090070"/>
          </a:xfrm>
        </p:grpSpPr>
        <p:grpSp>
          <p:nvGrpSpPr>
            <p:cNvPr id="4" name="组合 10"/>
            <p:cNvGrpSpPr>
              <a:grpSpLocks/>
            </p:cNvGrpSpPr>
            <p:nvPr/>
          </p:nvGrpSpPr>
          <p:grpSpPr bwMode="auto">
            <a:xfrm>
              <a:off x="123384" y="3005883"/>
              <a:ext cx="2897833" cy="3081139"/>
              <a:chOff x="1327638" y="492368"/>
              <a:chExt cx="9592408" cy="6277709"/>
            </a:xfrm>
          </p:grpSpPr>
          <p:pic>
            <p:nvPicPr>
              <p:cNvPr id="17" name="图片 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48" t="7179" r="882" b="1282"/>
              <a:stretch>
                <a:fillRect/>
              </a:stretch>
            </p:blipFill>
            <p:spPr bwMode="auto">
              <a:xfrm>
                <a:off x="1327638" y="492368"/>
                <a:ext cx="9592408" cy="6277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0526" y="3208827"/>
                <a:ext cx="9249520" cy="588601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19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8993" y="3543355"/>
                <a:ext cx="9224120" cy="702934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20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0526" y="4062088"/>
                <a:ext cx="9205070" cy="669058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21" name="任意多边形: 形状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0526" y="4212413"/>
                <a:ext cx="9224120" cy="747397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</p:grpSp>
        <p:sp>
          <p:nvSpPr>
            <p:cNvPr id="28" name="文本框 27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68912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46417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292668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组合 10"/>
            <p:cNvGrpSpPr>
              <a:grpSpLocks/>
            </p:cNvGrpSpPr>
            <p:nvPr/>
          </p:nvGrpSpPr>
          <p:grpSpPr bwMode="auto">
            <a:xfrm>
              <a:off x="3127360" y="3004306"/>
              <a:ext cx="2896090" cy="3081139"/>
              <a:chOff x="1345223" y="509954"/>
              <a:chExt cx="9574823" cy="6260123"/>
            </a:xfrm>
          </p:grpSpPr>
          <p:pic>
            <p:nvPicPr>
              <p:cNvPr id="32" name="图片 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28" t="7436" r="883" b="1282"/>
              <a:stretch>
                <a:fillRect/>
              </a:stretch>
            </p:blipFill>
            <p:spPr bwMode="auto">
              <a:xfrm>
                <a:off x="1345223" y="509954"/>
                <a:ext cx="9574823" cy="626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1228" y="3209195"/>
                <a:ext cx="9248818" cy="588541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34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9696" y="3543689"/>
                <a:ext cx="9223415" cy="702861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35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1228" y="4062368"/>
                <a:ext cx="9204362" cy="666871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36" name="任意多边形: 形状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1228" y="4210561"/>
                <a:ext cx="9223415" cy="749437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</p:grpSp>
        <p:sp>
          <p:nvSpPr>
            <p:cNvPr id="41" name="文本框 40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86780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68912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46417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292668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86780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3"/>
            <p:cNvGrpSpPr/>
            <p:nvPr/>
          </p:nvGrpSpPr>
          <p:grpSpPr>
            <a:xfrm>
              <a:off x="6124618" y="2996952"/>
              <a:ext cx="2851404" cy="3088493"/>
              <a:chOff x="7308304" y="1722950"/>
              <a:chExt cx="7194550" cy="4706937"/>
            </a:xfrm>
          </p:grpSpPr>
          <p:pic>
            <p:nvPicPr>
              <p:cNvPr id="47" name="图片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48" t="7179" r="882" b="1282"/>
              <a:stretch>
                <a:fillRect/>
              </a:stretch>
            </p:blipFill>
            <p:spPr bwMode="auto">
              <a:xfrm>
                <a:off x="7308304" y="1722950"/>
                <a:ext cx="7194550" cy="4706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任意多边形: 形状 1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3759712"/>
                <a:ext cx="6937375" cy="441325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49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71829" y="4010537"/>
                <a:ext cx="6918325" cy="527050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50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4399475"/>
                <a:ext cx="6904037" cy="501650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51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4512187"/>
                <a:ext cx="6918325" cy="560388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pic>
            <p:nvPicPr>
              <p:cNvPr id="56" name="图片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28" t="7436" r="883" b="1282"/>
              <a:stretch>
                <a:fillRect/>
              </a:stretch>
            </p:blipFill>
            <p:spPr bwMode="auto">
              <a:xfrm>
                <a:off x="7321493" y="1736136"/>
                <a:ext cx="7181361" cy="4693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" name="文本框 56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69185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文本框 57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46690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文本框 58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295396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87053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应用实例</a:t>
            </a:r>
            <a:endParaRPr sz="2800" dirty="0">
              <a:solidFill>
                <a:srgbClr val="078BD7">
                  <a:lumMod val="75000"/>
                </a:srgb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7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0956" y="1023120"/>
            <a:ext cx="6899646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多尺度断裂描述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—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拓频技术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+</a:t>
            </a: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itchFamily="34" charset="-122"/>
                <a:cs typeface="+mj-cs"/>
              </a:rPr>
              <a:t>绕射波裂缝识别技术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815414" y="116633"/>
            <a:ext cx="5952661" cy="708025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sym typeface="Times New Roman" pitchFamily="18" charset="0"/>
              </a:rPr>
              <a:t>多尺度断裂系统识别技术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431371" y="1484784"/>
            <a:ext cx="11388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井段取芯结果表明工区致密砂岩区域发育微裂缝体系，通过岩心薄片可清晰识别（薄片中蓝色条带区域），绕射波方法很好的刻画了该微裂缝体系的空间分布</a:t>
            </a:r>
            <a:endParaRPr lang="en-US" altLang="zh-CN" sz="1800" b="0" dirty="0" smtClean="0">
              <a:solidFill>
                <a:srgbClr val="0000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1489" y="2374207"/>
            <a:ext cx="10829023" cy="4295153"/>
            <a:chOff x="266657" y="2276872"/>
            <a:chExt cx="8526462" cy="4687887"/>
          </a:xfrm>
        </p:grpSpPr>
        <p:grpSp>
          <p:nvGrpSpPr>
            <p:cNvPr id="4" name="组合 13"/>
            <p:cNvGrpSpPr>
              <a:grpSpLocks/>
            </p:cNvGrpSpPr>
            <p:nvPr/>
          </p:nvGrpSpPr>
          <p:grpSpPr bwMode="auto">
            <a:xfrm>
              <a:off x="266657" y="2276872"/>
              <a:ext cx="8526462" cy="4687887"/>
              <a:chOff x="281353" y="501162"/>
              <a:chExt cx="11368455" cy="6251330"/>
            </a:xfrm>
          </p:grpSpPr>
          <p:pic>
            <p:nvPicPr>
              <p:cNvPr id="40" name="图片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50" t="7436" r="1105" b="1538"/>
              <a:stretch>
                <a:fillRect/>
              </a:stretch>
            </p:blipFill>
            <p:spPr bwMode="auto">
              <a:xfrm>
                <a:off x="3385039" y="501162"/>
                <a:ext cx="8264769" cy="624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图片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54" t="7436" r="66893" b="1538"/>
              <a:stretch>
                <a:fillRect/>
              </a:stretch>
            </p:blipFill>
            <p:spPr bwMode="auto">
              <a:xfrm>
                <a:off x="281353" y="509954"/>
                <a:ext cx="2963009" cy="624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矩形: 圆角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555568" y="5046236"/>
                <a:ext cx="704839" cy="1547486"/>
              </a:xfrm>
              <a:prstGeom prst="roundRect">
                <a:avLst/>
              </a:pr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cxnSp>
            <p:nvCxnSpPr>
              <p:cNvPr id="53" name="直接箭头连接符 52">
                <a:extLst>
                  <a:ext uri="{FF2B5EF4-FFF2-40B4-BE49-F238E27FC236}"/>
                </a:extLst>
              </p:cNvPr>
              <p:cNvCxnSpPr>
                <a:cxnSpLocks/>
                <a:stCxn id="52" idx="0"/>
              </p:cNvCxnSpPr>
              <p:nvPr/>
            </p:nvCxnSpPr>
            <p:spPr>
              <a:xfrm flipV="1">
                <a:off x="1906930" y="835639"/>
                <a:ext cx="5416473" cy="4210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>
                <a:extLst>
                  <a:ext uri="{FF2B5EF4-FFF2-40B4-BE49-F238E27FC236}"/>
                </a:extLst>
              </p:cNvPr>
              <p:cNvCxnSpPr>
                <a:cxnSpLocks/>
                <a:stCxn id="52" idx="2"/>
              </p:cNvCxnSpPr>
              <p:nvPr/>
            </p:nvCxnSpPr>
            <p:spPr>
              <a:xfrm>
                <a:off x="1906930" y="6593722"/>
                <a:ext cx="541647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图片 9" descr="F:\中海油数据-Old\中科院最终数据\测井数据\井资料\SM-3\SM-03岩心分析结果\SM-03-4号等铸体报告（砂岩）\照片 00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032" y="2483247"/>
              <a:ext cx="2343150" cy="175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图片 10" descr="F:\中海油数据-Old\中科院最终数据\测井数据\井资料\SM-3\SM-03岩心分析结果\SM-03-4号等铸体报告（砂岩）\照片 00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507" y="4446984"/>
              <a:ext cx="2328862" cy="17478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2" name="直接箭头连接符 2"/>
            <p:cNvCxnSpPr>
              <a:cxnSpLocks noChangeShapeType="1"/>
            </p:cNvCxnSpPr>
            <p:nvPr/>
          </p:nvCxnSpPr>
          <p:spPr bwMode="auto">
            <a:xfrm flipV="1">
              <a:off x="6140407" y="4240609"/>
              <a:ext cx="292100" cy="20637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直接箭头连接符 14"/>
            <p:cNvCxnSpPr>
              <a:cxnSpLocks/>
            </p:cNvCxnSpPr>
            <p:nvPr/>
          </p:nvCxnSpPr>
          <p:spPr bwMode="auto">
            <a:xfrm>
              <a:off x="6140407" y="4616847"/>
              <a:ext cx="301625" cy="215900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8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应用实例</a:t>
            </a:r>
            <a:endParaRPr sz="2800" dirty="0">
              <a:solidFill>
                <a:srgbClr val="078BD7">
                  <a:lumMod val="75000"/>
                </a:srgb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5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26871" y="1299561"/>
            <a:ext cx="8459348" cy="347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2" tIns="45710" rIns="91422" bIns="45710">
            <a:spAutoFit/>
          </a:bodyPr>
          <a:lstStyle/>
          <a:p>
            <a:pPr marL="358775">
              <a:spcBef>
                <a:spcPct val="50000"/>
              </a:spcBef>
            </a:pP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 </a:t>
            </a: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（一）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 </a:t>
            </a: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新型</a:t>
            </a:r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仪器装备</a:t>
            </a:r>
            <a:endParaRPr lang="en-US" altLang="zh-CN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itchFamily="49" charset="-122"/>
            </a:endParaRPr>
          </a:p>
          <a:p>
            <a:pPr marL="358775"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 （二） </a:t>
            </a: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新型</a:t>
            </a:r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方法算法</a:t>
            </a:r>
          </a:p>
          <a:p>
            <a:pPr marL="358775">
              <a:spcBef>
                <a:spcPct val="50000"/>
              </a:spcBef>
              <a:buClr>
                <a:srgbClr val="FF0000"/>
              </a:buClr>
            </a:pPr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 </a:t>
            </a: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（三</a:t>
            </a:r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）工程案例展示</a:t>
            </a:r>
            <a:endParaRPr lang="en-US" altLang="zh-CN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itchFamily="49" charset="-122"/>
            </a:endParaRPr>
          </a:p>
          <a:p>
            <a:pPr marL="358775">
              <a:spcBef>
                <a:spcPct val="50000"/>
              </a:spcBef>
              <a:buClr>
                <a:srgbClr val="FF0000"/>
              </a:buClr>
            </a:pPr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 （四） 煤田勘探应用方案设计建议</a:t>
            </a:r>
            <a:endParaRPr lang="zh-CN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3679" y="0"/>
            <a:ext cx="6072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  报  内  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815414" y="116633"/>
            <a:ext cx="5952661" cy="708025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sym typeface="Times New Roman" pitchFamily="18" charset="0"/>
              </a:rPr>
              <a:t>多尺度断裂系统识别技术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111111"/>
              </a:solidFill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9512886" y="223006"/>
            <a:ext cx="2383252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sz="2800" dirty="0" smtClean="0">
                <a:solidFill>
                  <a:srgbClr val="078BD7">
                    <a:lumMod val="75000"/>
                  </a:srgbClr>
                </a:solidFill>
                <a:latin typeface="微软雅黑" panose="020B0503020204020204" pitchFamily="34" charset="-122"/>
              </a:rPr>
              <a:t>应用实例</a:t>
            </a:r>
            <a:endParaRPr sz="2800" dirty="0">
              <a:solidFill>
                <a:srgbClr val="078BD7">
                  <a:lumMod val="75000"/>
                </a:srgb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5214" y="3861049"/>
            <a:ext cx="3921012" cy="312584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" name="矩形 19"/>
          <p:cNvSpPr/>
          <p:nvPr/>
        </p:nvSpPr>
        <p:spPr>
          <a:xfrm>
            <a:off x="224052" y="935722"/>
            <a:ext cx="113738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</a:pPr>
            <a:r>
              <a:rPr lang="zh-CN" altLang="en-US" sz="20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通过绕射波小尺度地质体刻画技术可以完整描述裂缝体系空间分布</a:t>
            </a:r>
            <a:endParaRPr lang="en-US" altLang="zh-CN" sz="2000" b="1" kern="100" dirty="0">
              <a:solidFill>
                <a:srgbClr val="000000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491" b="6199"/>
          <a:stretch/>
        </p:blipFill>
        <p:spPr>
          <a:xfrm>
            <a:off x="4723093" y="1509356"/>
            <a:ext cx="1660049" cy="5232013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38618" y="1512222"/>
            <a:ext cx="600079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6800m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928320" y="1551162"/>
            <a:ext cx="3127931" cy="2376059"/>
            <a:chOff x="611559" y="1638300"/>
            <a:chExt cx="2560723" cy="265479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5" cstate="print"/>
            <a:srcRect l="3134" t="4293" r="4091" b="3526"/>
            <a:stretch/>
          </p:blipFill>
          <p:spPr>
            <a:xfrm>
              <a:off x="611559" y="1638300"/>
              <a:ext cx="2560723" cy="26547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7" name="直接连接符 26"/>
            <p:cNvCxnSpPr/>
            <p:nvPr/>
          </p:nvCxnSpPr>
          <p:spPr>
            <a:xfrm>
              <a:off x="1761651" y="2290473"/>
              <a:ext cx="38862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8" name="椭圆 27"/>
            <p:cNvSpPr/>
            <p:nvPr/>
          </p:nvSpPr>
          <p:spPr>
            <a:xfrm>
              <a:off x="1772877" y="2477583"/>
              <a:ext cx="388620" cy="85761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5"/>
          <p:cNvGrpSpPr/>
          <p:nvPr/>
        </p:nvGrpSpPr>
        <p:grpSpPr>
          <a:xfrm>
            <a:off x="950194" y="4065605"/>
            <a:ext cx="3106057" cy="2367172"/>
            <a:chOff x="611561" y="4560095"/>
            <a:chExt cx="2649800" cy="271700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/>
            <a:srcRect l="3112" t="4385" r="1593" b="1861"/>
            <a:stretch/>
          </p:blipFill>
          <p:spPr>
            <a:xfrm>
              <a:off x="611561" y="4560095"/>
              <a:ext cx="2649800" cy="27170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31" name="直接连接符 30"/>
            <p:cNvCxnSpPr/>
            <p:nvPr/>
          </p:nvCxnSpPr>
          <p:spPr>
            <a:xfrm>
              <a:off x="1824836" y="5098785"/>
              <a:ext cx="38862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2" name="椭圆 31"/>
            <p:cNvSpPr/>
            <p:nvPr/>
          </p:nvSpPr>
          <p:spPr>
            <a:xfrm>
              <a:off x="1806148" y="5371613"/>
              <a:ext cx="388620" cy="1311348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573163" y="1447706"/>
            <a:ext cx="54246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绕射结果与成像测井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</a:rPr>
              <a:t>稳合程度较高</a:t>
            </a:r>
            <a:endParaRPr kumimoji="0" lang="en-US" altLang="zh-CN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600" b="1" kern="0" dirty="0" smtClean="0">
                <a:solidFill>
                  <a:srgbClr val="0070C0"/>
                </a:solidFill>
                <a:latin typeface="+mn-ea"/>
              </a:rPr>
              <a:t>裂缝密度预测结果</a:t>
            </a:r>
            <a:r>
              <a:rPr lang="zh-CN" altLang="en-US" sz="1600" kern="0" dirty="0" smtClean="0">
                <a:solidFill>
                  <a:schemeClr val="tx2"/>
                </a:solidFill>
                <a:latin typeface="+mn-ea"/>
              </a:rPr>
              <a:t>表明井段下部裂缝较为发育</a:t>
            </a:r>
            <a:endParaRPr lang="en-US" altLang="zh-CN" sz="1600" kern="0" dirty="0" smtClean="0">
              <a:solidFill>
                <a:schemeClr val="tx2"/>
              </a:solidFill>
              <a:latin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600" b="1" kern="0" dirty="0">
                <a:solidFill>
                  <a:srgbClr val="0070C0"/>
                </a:solidFill>
                <a:latin typeface="+mn-ea"/>
              </a:rPr>
              <a:t>裂缝方位预测剖面结果</a:t>
            </a: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表明该区普遍发育高角度裂缝</a:t>
            </a:r>
            <a:endParaRPr kumimoji="0" lang="en-US" altLang="zh-CN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600" b="1" kern="0" dirty="0">
                <a:solidFill>
                  <a:srgbClr val="0070C0"/>
                </a:solidFill>
                <a:latin typeface="+mn-ea"/>
              </a:rPr>
              <a:t>裂缝方位预测平面结果</a:t>
            </a: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表明切片深度裂缝近东西向分布</a:t>
            </a:r>
          </a:p>
        </p:txBody>
      </p:sp>
      <p:cxnSp>
        <p:nvCxnSpPr>
          <p:cNvPr id="34" name="直接连接符 33"/>
          <p:cNvCxnSpPr>
            <a:stCxn id="28" idx="4"/>
          </p:cNvCxnSpPr>
          <p:nvPr/>
        </p:nvCxnSpPr>
        <p:spPr>
          <a:xfrm>
            <a:off x="2584224" y="3069898"/>
            <a:ext cx="2011611" cy="3671471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cxnSp>
        <p:nvCxnSpPr>
          <p:cNvPr id="35" name="直接连接符 34"/>
          <p:cNvCxnSpPr>
            <a:stCxn id="28" idx="0"/>
          </p:cNvCxnSpPr>
          <p:nvPr/>
        </p:nvCxnSpPr>
        <p:spPr>
          <a:xfrm>
            <a:off x="2584224" y="2302325"/>
            <a:ext cx="1975347" cy="1668838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cxnSp>
        <p:nvCxnSpPr>
          <p:cNvPr id="36" name="直接连接符 35"/>
          <p:cNvCxnSpPr/>
          <p:nvPr/>
        </p:nvCxnSpPr>
        <p:spPr>
          <a:xfrm>
            <a:off x="4561551" y="3990822"/>
            <a:ext cx="17954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4571711" y="6733748"/>
            <a:ext cx="17954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638907" y="6516723"/>
            <a:ext cx="600079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7015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m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4565920" y="5615431"/>
            <a:ext cx="17954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4631826" y="5397746"/>
            <a:ext cx="600079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5970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m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150652" y="4392763"/>
            <a:ext cx="1920213" cy="20141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裂缝方位预测平面图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950313" y="4076946"/>
            <a:ext cx="1920213" cy="20141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裂缝方位预测剖面图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937494" y="1548835"/>
            <a:ext cx="1920213" cy="20141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裂缝密度预测剖面图</a:t>
            </a:r>
          </a:p>
        </p:txBody>
      </p:sp>
      <p:sp>
        <p:nvSpPr>
          <p:cNvPr id="47" name="右箭头 46"/>
          <p:cNvSpPr/>
          <p:nvPr/>
        </p:nvSpPr>
        <p:spPr>
          <a:xfrm rot="20720405">
            <a:off x="6389552" y="5286474"/>
            <a:ext cx="2152623" cy="18466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36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8812769" y="121406"/>
            <a:ext cx="3053959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r"/>
            <a:r>
              <a:rPr lang="en-US" altLang="zh-CN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CS</a:t>
            </a:r>
            <a:r>
              <a:rPr lang="zh-CN" altLang="en-US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高密度采集成像技术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7103" y="932824"/>
            <a:ext cx="852738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实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8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：</a:t>
            </a:r>
            <a:r>
              <a:rPr lang="zh-CN" altLang="en-US" sz="2400" b="1" dirty="0" smtClean="0">
                <a:cs typeface="+mn-ea"/>
                <a:sym typeface="+mn-lt"/>
              </a:rPr>
              <a:t>城市地下空间探测</a:t>
            </a:r>
            <a:r>
              <a:rPr lang="en-US" altLang="zh-CN" sz="2400" b="1" dirty="0" smtClean="0">
                <a:cs typeface="+mn-ea"/>
                <a:sym typeface="+mn-lt"/>
              </a:rPr>
              <a:t>——</a:t>
            </a:r>
            <a:r>
              <a:rPr lang="zh-CN" altLang="en-US" sz="2400" b="1" dirty="0" smtClean="0">
                <a:cs typeface="+mn-ea"/>
                <a:sym typeface="+mn-lt"/>
              </a:rPr>
              <a:t>地下采空</a:t>
            </a:r>
            <a:r>
              <a:rPr lang="zh-CN" altLang="en-US" sz="2400" b="1" dirty="0" smtClean="0">
                <a:cs typeface="+mn-ea"/>
                <a:sym typeface="+mn-lt"/>
              </a:rPr>
              <a:t>区</a:t>
            </a:r>
            <a:r>
              <a:rPr lang="en-US" altLang="zh-CN" sz="2400" b="1" dirty="0" smtClean="0">
                <a:cs typeface="+mn-ea"/>
                <a:sym typeface="+mn-lt"/>
              </a:rPr>
              <a:t>(</a:t>
            </a:r>
            <a:r>
              <a:rPr lang="zh-CN" altLang="en-US" sz="2400" b="1" dirty="0" smtClean="0">
                <a:cs typeface="+mn-ea"/>
                <a:sym typeface="+mn-lt"/>
              </a:rPr>
              <a:t>常规反射波</a:t>
            </a:r>
            <a:r>
              <a:rPr lang="en-US" altLang="zh-CN" sz="2400" b="1" dirty="0" smtClean="0">
                <a:cs typeface="+mn-ea"/>
                <a:sym typeface="+mn-lt"/>
              </a:rPr>
              <a:t>)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41692FD0-63F7-462F-8227-AAB9CB2A104A}"/>
              </a:ext>
            </a:extLst>
          </p:cNvPr>
          <p:cNvSpPr/>
          <p:nvPr/>
        </p:nvSpPr>
        <p:spPr>
          <a:xfrm>
            <a:off x="3945411" y="98087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中深层构造调查</a:t>
            </a:r>
            <a:endParaRPr lang="zh-CN" altLang="en-US" dirty="0"/>
          </a:p>
        </p:txBody>
      </p:sp>
      <p:grpSp>
        <p:nvGrpSpPr>
          <p:cNvPr id="28" name="组合 7"/>
          <p:cNvGrpSpPr/>
          <p:nvPr/>
        </p:nvGrpSpPr>
        <p:grpSpPr>
          <a:xfrm>
            <a:off x="29633" y="1428737"/>
            <a:ext cx="11999384" cy="5155678"/>
            <a:chOff x="22225" y="1428736"/>
            <a:chExt cx="8999538" cy="5155678"/>
          </a:xfrm>
        </p:grpSpPr>
        <p:grpSp>
          <p:nvGrpSpPr>
            <p:cNvPr id="29" name="组合 32"/>
            <p:cNvGrpSpPr/>
            <p:nvPr/>
          </p:nvGrpSpPr>
          <p:grpSpPr>
            <a:xfrm>
              <a:off x="22225" y="1428736"/>
              <a:ext cx="8999538" cy="5121289"/>
              <a:chOff x="22225" y="877888"/>
              <a:chExt cx="8999538" cy="5672137"/>
            </a:xfrm>
          </p:grpSpPr>
          <p:pic>
            <p:nvPicPr>
              <p:cNvPr id="31" name="图片 1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2225" y="877888"/>
                <a:ext cx="8999538" cy="5672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2" name="组合 7"/>
              <p:cNvGrpSpPr>
                <a:grpSpLocks/>
              </p:cNvGrpSpPr>
              <p:nvPr/>
            </p:nvGrpSpPr>
            <p:grpSpPr bwMode="auto">
              <a:xfrm>
                <a:off x="1835150" y="2830513"/>
                <a:ext cx="4173538" cy="1206500"/>
                <a:chOff x="2891" y="4457"/>
                <a:chExt cx="6572" cy="1900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2891" y="4482"/>
                  <a:ext cx="2105" cy="1642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2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noProof="1"/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7386" y="4457"/>
                  <a:ext cx="2077" cy="19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2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noProof="1"/>
                </a:p>
              </p:txBody>
            </p:sp>
          </p:grpSp>
        </p:grpSp>
        <p:sp>
          <p:nvSpPr>
            <p:cNvPr id="30" name="TextBox 29"/>
            <p:cNvSpPr txBox="1"/>
            <p:nvPr/>
          </p:nvSpPr>
          <p:spPr>
            <a:xfrm>
              <a:off x="3357554" y="6215082"/>
              <a:ext cx="314327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常规采集与处理剖面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261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8812769" y="121406"/>
            <a:ext cx="3053959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r"/>
            <a:r>
              <a:rPr lang="en-US" altLang="zh-CN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CS</a:t>
            </a:r>
            <a:r>
              <a:rPr lang="zh-CN" altLang="en-US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高密度采集成像技术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41692FD0-63F7-462F-8227-AAB9CB2A104A}"/>
              </a:ext>
            </a:extLst>
          </p:cNvPr>
          <p:cNvSpPr/>
          <p:nvPr/>
        </p:nvSpPr>
        <p:spPr>
          <a:xfrm>
            <a:off x="3945411" y="98087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中深层构造调查</a:t>
            </a:r>
            <a:endParaRPr lang="zh-CN" altLang="en-US" dirty="0"/>
          </a:p>
        </p:txBody>
      </p:sp>
      <p:grpSp>
        <p:nvGrpSpPr>
          <p:cNvPr id="22" name="组合 7"/>
          <p:cNvGrpSpPr/>
          <p:nvPr/>
        </p:nvGrpSpPr>
        <p:grpSpPr>
          <a:xfrm>
            <a:off x="296333" y="1428736"/>
            <a:ext cx="11895667" cy="5040325"/>
            <a:chOff x="88900" y="749300"/>
            <a:chExt cx="8921750" cy="5934075"/>
          </a:xfrm>
        </p:grpSpPr>
        <p:pic>
          <p:nvPicPr>
            <p:cNvPr id="28" name="图片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900" y="749300"/>
              <a:ext cx="8921750" cy="593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" name="组合 21"/>
            <p:cNvGrpSpPr>
              <a:grpSpLocks/>
            </p:cNvGrpSpPr>
            <p:nvPr/>
          </p:nvGrpSpPr>
          <p:grpSpPr bwMode="auto">
            <a:xfrm>
              <a:off x="1260475" y="1485900"/>
              <a:ext cx="7343775" cy="4751390"/>
              <a:chOff x="1985" y="2339"/>
              <a:chExt cx="11565" cy="7483"/>
            </a:xfrm>
          </p:grpSpPr>
          <p:grpSp>
            <p:nvGrpSpPr>
              <p:cNvPr id="35" name="组合 16"/>
              <p:cNvGrpSpPr>
                <a:grpSpLocks/>
              </p:cNvGrpSpPr>
              <p:nvPr/>
            </p:nvGrpSpPr>
            <p:grpSpPr bwMode="auto">
              <a:xfrm>
                <a:off x="1985" y="2339"/>
                <a:ext cx="6803" cy="3148"/>
                <a:chOff x="2098" y="2339"/>
                <a:chExt cx="6803" cy="3148"/>
              </a:xfrm>
            </p:grpSpPr>
            <p:cxnSp>
              <p:nvCxnSpPr>
                <p:cNvPr id="45" name="直接连接符 3"/>
                <p:cNvCxnSpPr/>
                <p:nvPr/>
              </p:nvCxnSpPr>
              <p:spPr>
                <a:xfrm flipH="1">
                  <a:off x="2778" y="2339"/>
                  <a:ext cx="113" cy="294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"/>
                <p:cNvCxnSpPr/>
                <p:nvPr/>
              </p:nvCxnSpPr>
              <p:spPr>
                <a:xfrm>
                  <a:off x="4706" y="2567"/>
                  <a:ext cx="0" cy="21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8788" y="3699"/>
                  <a:ext cx="113" cy="158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 flipH="1">
                  <a:off x="6256" y="3134"/>
                  <a:ext cx="152" cy="23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 flipH="1">
                  <a:off x="7088" y="3587"/>
                  <a:ext cx="113" cy="136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5013" y="2539"/>
                  <a:ext cx="148" cy="240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 flipH="1">
                  <a:off x="2098" y="3484"/>
                  <a:ext cx="75" cy="146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20"/>
              <p:cNvGrpSpPr>
                <a:grpSpLocks/>
              </p:cNvGrpSpPr>
              <p:nvPr/>
            </p:nvGrpSpPr>
            <p:grpSpPr bwMode="auto">
              <a:xfrm>
                <a:off x="2438" y="5387"/>
                <a:ext cx="11112" cy="4435"/>
                <a:chOff x="2438" y="5387"/>
                <a:chExt cx="11112" cy="443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2438" y="7102"/>
                  <a:ext cx="540" cy="211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H="1">
                  <a:off x="5725" y="6862"/>
                  <a:ext cx="158" cy="126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7563" y="7852"/>
                  <a:ext cx="112" cy="158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8075" y="6384"/>
                  <a:ext cx="145" cy="321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 flipH="1">
                  <a:off x="9478" y="8107"/>
                  <a:ext cx="112" cy="136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 flipH="1">
                  <a:off x="8788" y="6194"/>
                  <a:ext cx="907" cy="362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13225" y="5387"/>
                  <a:ext cx="325" cy="23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3200" y="7394"/>
                  <a:ext cx="325" cy="23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" name="组合 23"/>
            <p:cNvGrpSpPr>
              <a:grpSpLocks/>
            </p:cNvGrpSpPr>
            <p:nvPr/>
          </p:nvGrpSpPr>
          <p:grpSpPr bwMode="auto">
            <a:xfrm>
              <a:off x="1644650" y="2998788"/>
              <a:ext cx="4371976" cy="2147887"/>
              <a:chOff x="2590" y="4722"/>
              <a:chExt cx="6886" cy="338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590" y="6860"/>
                <a:ext cx="3138" cy="12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32" name="椭圆 1"/>
              <p:cNvSpPr/>
              <p:nvPr/>
            </p:nvSpPr>
            <p:spPr>
              <a:xfrm>
                <a:off x="7803" y="7208"/>
                <a:ext cx="1673" cy="898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890" y="4722"/>
                <a:ext cx="2105" cy="1273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7386" y="5287"/>
                <a:ext cx="2078" cy="1070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3333731" y="6215083"/>
            <a:ext cx="647704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高密度，高分辨率采集与处理剖面</a:t>
            </a:r>
            <a:endParaRPr lang="zh-CN" alt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7103" y="932824"/>
            <a:ext cx="902979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实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8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：</a:t>
            </a:r>
            <a:r>
              <a:rPr lang="zh-CN" altLang="en-US" sz="2400" b="1" dirty="0" smtClean="0">
                <a:cs typeface="+mn-ea"/>
                <a:sym typeface="+mn-lt"/>
              </a:rPr>
              <a:t>城市地下空间探测</a:t>
            </a:r>
            <a:r>
              <a:rPr lang="en-US" altLang="zh-CN" sz="2400" b="1" dirty="0" smtClean="0">
                <a:cs typeface="+mn-ea"/>
                <a:sym typeface="+mn-lt"/>
              </a:rPr>
              <a:t>——</a:t>
            </a:r>
            <a:r>
              <a:rPr lang="zh-CN" altLang="en-US" sz="2400" b="1" dirty="0" smtClean="0">
                <a:cs typeface="+mn-ea"/>
                <a:sym typeface="+mn-lt"/>
              </a:rPr>
              <a:t>地下采空</a:t>
            </a:r>
            <a:r>
              <a:rPr lang="zh-CN" altLang="en-US" sz="2400" b="1" dirty="0" smtClean="0">
                <a:cs typeface="+mn-ea"/>
                <a:sym typeface="+mn-lt"/>
              </a:rPr>
              <a:t>区</a:t>
            </a:r>
            <a:r>
              <a:rPr lang="en-US" altLang="zh-CN" sz="2400" b="1" dirty="0" smtClean="0">
                <a:cs typeface="+mn-ea"/>
                <a:sym typeface="+mn-lt"/>
              </a:rPr>
              <a:t>(</a:t>
            </a:r>
            <a:r>
              <a:rPr lang="zh-CN" altLang="en-US" sz="2400" b="1" dirty="0" smtClean="0">
                <a:cs typeface="+mn-ea"/>
                <a:sym typeface="+mn-lt"/>
              </a:rPr>
              <a:t>高分辨率反射波</a:t>
            </a:r>
            <a:r>
              <a:rPr lang="en-US" altLang="zh-CN" sz="2400" b="1" dirty="0" smtClean="0">
                <a:cs typeface="+mn-ea"/>
                <a:sym typeface="+mn-lt"/>
              </a:rPr>
              <a:t>)</a:t>
            </a:r>
            <a:endParaRPr lang="zh-CN" altLang="en-US" sz="24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1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8812769" y="121406"/>
            <a:ext cx="3053959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r"/>
            <a:r>
              <a:rPr lang="en-US" altLang="zh-CN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CS</a:t>
            </a:r>
            <a:r>
              <a:rPr lang="zh-CN" altLang="en-US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高密度采集成像技术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41692FD0-63F7-462F-8227-AAB9CB2A104A}"/>
              </a:ext>
            </a:extLst>
          </p:cNvPr>
          <p:cNvSpPr/>
          <p:nvPr/>
        </p:nvSpPr>
        <p:spPr>
          <a:xfrm>
            <a:off x="3945411" y="98087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中深层构造调查</a:t>
            </a:r>
            <a:endParaRPr lang="zh-CN" alt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7103" y="932824"/>
            <a:ext cx="829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实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9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：</a:t>
            </a:r>
            <a:r>
              <a:rPr lang="zh-CN" altLang="en-US" sz="2400" b="1" dirty="0" smtClean="0">
                <a:cs typeface="+mn-ea"/>
                <a:sym typeface="+mn-lt"/>
              </a:rPr>
              <a:t>多尺度断裂描述</a:t>
            </a:r>
            <a:r>
              <a:rPr lang="en-US" altLang="zh-CN" sz="2400" b="1" dirty="0" smtClean="0">
                <a:cs typeface="+mn-ea"/>
                <a:sym typeface="+mn-lt"/>
              </a:rPr>
              <a:t>—</a:t>
            </a:r>
            <a:r>
              <a:rPr lang="zh-CN" altLang="en-US" sz="2400" b="1" dirty="0" smtClean="0">
                <a:cs typeface="+mn-ea"/>
                <a:sym typeface="+mn-lt"/>
              </a:rPr>
              <a:t>拓频技术</a:t>
            </a:r>
            <a:r>
              <a:rPr lang="en-US" altLang="zh-CN" sz="2400" b="1" dirty="0" smtClean="0">
                <a:cs typeface="+mn-ea"/>
                <a:sym typeface="+mn-lt"/>
              </a:rPr>
              <a:t>+</a:t>
            </a:r>
            <a:r>
              <a:rPr lang="zh-CN" altLang="en-US" sz="2400" b="1" dirty="0" smtClean="0">
                <a:cs typeface="+mn-ea"/>
                <a:sym typeface="+mn-lt"/>
              </a:rPr>
              <a:t>绕射波裂缝识别技术</a:t>
            </a:r>
            <a:endParaRPr lang="en-US" altLang="zh-CN" sz="2400" b="1" dirty="0" smtClean="0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978508" y="1427022"/>
            <a:ext cx="8564524" cy="5430978"/>
            <a:chOff x="1475588" y="1408734"/>
            <a:chExt cx="6715172" cy="5160826"/>
          </a:xfrm>
        </p:grpSpPr>
        <p:pic>
          <p:nvPicPr>
            <p:cNvPr id="35" name="图片 34" descr="井1地震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75588" y="1408734"/>
              <a:ext cx="6516000" cy="2571768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475588" y="3408998"/>
              <a:ext cx="6715172" cy="3160562"/>
              <a:chOff x="2113590" y="1422210"/>
              <a:chExt cx="6715172" cy="4881600"/>
            </a:xfrm>
          </p:grpSpPr>
          <p:pic>
            <p:nvPicPr>
              <p:cNvPr id="54" name="图片 53" descr="井1蚂蚁体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3590" y="1422210"/>
                <a:ext cx="6516000" cy="488160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344080" y="5004446"/>
                <a:ext cx="1769774" cy="71305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裂缝发育区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042812" y="5147322"/>
                <a:ext cx="1785950" cy="71305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裂缝发育区</a:t>
                </a:r>
              </a:p>
            </p:txBody>
          </p:sp>
          <p:sp>
            <p:nvSpPr>
              <p:cNvPr id="57" name="矩形标注 56"/>
              <p:cNvSpPr/>
              <p:nvPr/>
            </p:nvSpPr>
            <p:spPr>
              <a:xfrm>
                <a:off x="4915848" y="3790001"/>
                <a:ext cx="785818" cy="585091"/>
              </a:xfrm>
              <a:prstGeom prst="wedgeRectCallout">
                <a:avLst>
                  <a:gd name="adj1" fmla="val 72740"/>
                  <a:gd name="adj2" fmla="val 104632"/>
                </a:avLst>
              </a:prstGeom>
              <a:no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标注 57"/>
              <p:cNvSpPr/>
              <p:nvPr/>
            </p:nvSpPr>
            <p:spPr>
              <a:xfrm>
                <a:off x="3415650" y="3432811"/>
                <a:ext cx="785818" cy="585091"/>
              </a:xfrm>
              <a:prstGeom prst="wedgeRectCallout">
                <a:avLst>
                  <a:gd name="adj1" fmla="val -29579"/>
                  <a:gd name="adj2" fmla="val 209719"/>
                </a:avLst>
              </a:prstGeom>
              <a:no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标注 58"/>
              <p:cNvSpPr/>
              <p:nvPr/>
            </p:nvSpPr>
            <p:spPr>
              <a:xfrm>
                <a:off x="2415518" y="2847720"/>
                <a:ext cx="214314" cy="1513785"/>
              </a:xfrm>
              <a:prstGeom prst="wedgeRectCallout">
                <a:avLst>
                  <a:gd name="adj1" fmla="val 1684"/>
                  <a:gd name="adj2" fmla="val 88925"/>
                </a:avLst>
              </a:prstGeom>
              <a:no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标注 59"/>
              <p:cNvSpPr/>
              <p:nvPr/>
            </p:nvSpPr>
            <p:spPr>
              <a:xfrm>
                <a:off x="7916244" y="3075621"/>
                <a:ext cx="428628" cy="1513785"/>
              </a:xfrm>
              <a:prstGeom prst="wedgeRectCallout">
                <a:avLst>
                  <a:gd name="adj1" fmla="val 27431"/>
                  <a:gd name="adj2" fmla="val 84759"/>
                </a:avLst>
              </a:prstGeom>
              <a:no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844410" y="4718693"/>
                <a:ext cx="1769774" cy="71305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溶孔发育区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261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8812769" y="121406"/>
            <a:ext cx="3053959" cy="5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pPr algn="r"/>
            <a:r>
              <a:rPr lang="en-US" altLang="zh-CN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CS</a:t>
            </a:r>
            <a:r>
              <a:rPr lang="zh-CN" altLang="en-US" sz="2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高密度采集成像技术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41692FD0-63F7-462F-8227-AAB9CB2A104A}"/>
              </a:ext>
            </a:extLst>
          </p:cNvPr>
          <p:cNvSpPr/>
          <p:nvPr/>
        </p:nvSpPr>
        <p:spPr>
          <a:xfrm>
            <a:off x="3945411" y="98087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rPr>
              <a:t>中深层构造调查</a:t>
            </a:r>
            <a:endParaRPr lang="zh-CN" alt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7103" y="932824"/>
            <a:ext cx="829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实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9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：</a:t>
            </a:r>
            <a:r>
              <a:rPr lang="zh-CN" altLang="en-US" sz="2400" b="1" dirty="0" smtClean="0">
                <a:cs typeface="+mn-ea"/>
                <a:sym typeface="+mn-lt"/>
              </a:rPr>
              <a:t>多尺度断裂描述</a:t>
            </a:r>
            <a:r>
              <a:rPr lang="en-US" altLang="zh-CN" sz="2400" b="1" dirty="0" smtClean="0">
                <a:cs typeface="+mn-ea"/>
                <a:sym typeface="+mn-lt"/>
              </a:rPr>
              <a:t>—</a:t>
            </a:r>
            <a:r>
              <a:rPr lang="zh-CN" altLang="en-US" sz="2400" b="1" dirty="0" smtClean="0">
                <a:cs typeface="+mn-ea"/>
                <a:sym typeface="+mn-lt"/>
              </a:rPr>
              <a:t>拓频技术</a:t>
            </a:r>
            <a:r>
              <a:rPr lang="en-US" altLang="zh-CN" sz="2400" b="1" dirty="0" smtClean="0">
                <a:cs typeface="+mn-ea"/>
                <a:sym typeface="+mn-lt"/>
              </a:rPr>
              <a:t>+</a:t>
            </a:r>
            <a:r>
              <a:rPr lang="zh-CN" altLang="en-US" sz="2400" b="1" dirty="0" smtClean="0">
                <a:cs typeface="+mn-ea"/>
                <a:sym typeface="+mn-lt"/>
              </a:rPr>
              <a:t>绕射波裂缝识别技术</a:t>
            </a:r>
            <a:endParaRPr lang="en-US" altLang="zh-CN" sz="2400" b="1" dirty="0" smtClean="0">
              <a:cs typeface="+mn-ea"/>
              <a:sym typeface="+mn-lt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2060730" y="1428854"/>
            <a:ext cx="84422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0" dirty="0" smtClean="0">
                <a:solidFill>
                  <a:srgbClr val="0000FF"/>
                </a:solidFill>
              </a:rPr>
              <a:t>目标储层内</a:t>
            </a:r>
            <a:r>
              <a:rPr lang="zh-CN" altLang="en-US" sz="1800" b="0" dirty="0">
                <a:solidFill>
                  <a:srgbClr val="0000FF"/>
                </a:solidFill>
              </a:rPr>
              <a:t>断裂、裂缝普遍发育较少，裂缝发育与上下层连通较差，说明</a:t>
            </a:r>
            <a:r>
              <a:rPr lang="zh-CN" altLang="en-US" sz="1800" b="0" dirty="0" smtClean="0">
                <a:solidFill>
                  <a:srgbClr val="0000FF"/>
                </a:solidFill>
              </a:rPr>
              <a:t>下石盒子组作为盖层良好的封堵作用。</a:t>
            </a:r>
            <a:endParaRPr lang="en-US" altLang="zh-CN" sz="1800" b="0" dirty="0" smtClean="0">
              <a:solidFill>
                <a:srgbClr val="0000FF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05880" y="2405037"/>
            <a:ext cx="8852638" cy="3730547"/>
            <a:chOff x="123384" y="2996952"/>
            <a:chExt cx="8852638" cy="3090070"/>
          </a:xfrm>
        </p:grpSpPr>
        <p:grpSp>
          <p:nvGrpSpPr>
            <p:cNvPr id="18" name="组合 10"/>
            <p:cNvGrpSpPr>
              <a:grpSpLocks/>
            </p:cNvGrpSpPr>
            <p:nvPr/>
          </p:nvGrpSpPr>
          <p:grpSpPr bwMode="auto">
            <a:xfrm>
              <a:off x="123384" y="3005883"/>
              <a:ext cx="2897833" cy="3081139"/>
              <a:chOff x="1327638" y="492368"/>
              <a:chExt cx="9592408" cy="6277709"/>
            </a:xfrm>
          </p:grpSpPr>
          <p:pic>
            <p:nvPicPr>
              <p:cNvPr id="47" name="图片 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48" t="7179" r="882" b="1282"/>
              <a:stretch>
                <a:fillRect/>
              </a:stretch>
            </p:blipFill>
            <p:spPr bwMode="auto">
              <a:xfrm>
                <a:off x="1327638" y="492368"/>
                <a:ext cx="9592408" cy="6277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0526" y="3208827"/>
                <a:ext cx="9249520" cy="588601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49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8993" y="3543355"/>
                <a:ext cx="9224120" cy="702934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50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0526" y="4062088"/>
                <a:ext cx="9205070" cy="669058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51" name="任意多边形: 形状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0526" y="4212413"/>
                <a:ext cx="9224120" cy="747397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</p:grpSp>
        <p:sp>
          <p:nvSpPr>
            <p:cNvPr id="19" name="文本框 27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68912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28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46417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9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292668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组合 10"/>
            <p:cNvGrpSpPr>
              <a:grpSpLocks/>
            </p:cNvGrpSpPr>
            <p:nvPr/>
          </p:nvGrpSpPr>
          <p:grpSpPr bwMode="auto">
            <a:xfrm>
              <a:off x="3127360" y="3004306"/>
              <a:ext cx="2896090" cy="3081139"/>
              <a:chOff x="1345223" y="509954"/>
              <a:chExt cx="9574823" cy="6260123"/>
            </a:xfrm>
          </p:grpSpPr>
          <p:pic>
            <p:nvPicPr>
              <p:cNvPr id="42" name="图片 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28" t="7436" r="883" b="1282"/>
              <a:stretch>
                <a:fillRect/>
              </a:stretch>
            </p:blipFill>
            <p:spPr bwMode="auto">
              <a:xfrm>
                <a:off x="1345223" y="509954"/>
                <a:ext cx="9574823" cy="626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1228" y="3209195"/>
                <a:ext cx="9248818" cy="588541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44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9696" y="3543689"/>
                <a:ext cx="9223415" cy="702861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45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1228" y="4062368"/>
                <a:ext cx="9204362" cy="666871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46" name="任意多边形: 形状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71228" y="4210561"/>
                <a:ext cx="9223415" cy="749437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</p:grpSp>
        <p:sp>
          <p:nvSpPr>
            <p:cNvPr id="24" name="文本框 40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2742772" y="486780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41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68912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42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46417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43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292668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44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5737222" y="4867802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组合 3"/>
            <p:cNvGrpSpPr/>
            <p:nvPr/>
          </p:nvGrpSpPr>
          <p:grpSpPr>
            <a:xfrm>
              <a:off x="6124618" y="2996952"/>
              <a:ext cx="2851404" cy="3088493"/>
              <a:chOff x="7308304" y="1722950"/>
              <a:chExt cx="7194550" cy="4706937"/>
            </a:xfrm>
          </p:grpSpPr>
          <p:pic>
            <p:nvPicPr>
              <p:cNvPr id="36" name="图片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48" t="7179" r="882" b="1282"/>
              <a:stretch>
                <a:fillRect/>
              </a:stretch>
            </p:blipFill>
            <p:spPr bwMode="auto">
              <a:xfrm>
                <a:off x="7308304" y="1722950"/>
                <a:ext cx="7194550" cy="4706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任意多边形: 形状 1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3759712"/>
                <a:ext cx="6937375" cy="441325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38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71829" y="4010537"/>
                <a:ext cx="6918325" cy="527050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39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4399475"/>
                <a:ext cx="6904037" cy="501650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40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4512187"/>
                <a:ext cx="6918325" cy="560388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pic>
            <p:nvPicPr>
              <p:cNvPr id="41" name="图片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28" t="7436" r="883" b="1282"/>
              <a:stretch>
                <a:fillRect/>
              </a:stretch>
            </p:blipFill>
            <p:spPr bwMode="auto">
              <a:xfrm>
                <a:off x="7321493" y="1736136"/>
                <a:ext cx="7181361" cy="4693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文本框 56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69185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57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46690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58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295396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59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87053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261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1163399" y="1056985"/>
            <a:ext cx="9447661" cy="5102653"/>
            <a:chOff x="530352" y="996696"/>
            <a:chExt cx="5191689" cy="3079100"/>
          </a:xfrm>
        </p:grpSpPr>
        <p:grpSp>
          <p:nvGrpSpPr>
            <p:cNvPr id="2" name="组合 42"/>
            <p:cNvGrpSpPr/>
            <p:nvPr/>
          </p:nvGrpSpPr>
          <p:grpSpPr>
            <a:xfrm>
              <a:off x="2516560" y="1381580"/>
              <a:ext cx="1719371" cy="1800200"/>
              <a:chOff x="1799691" y="2492896"/>
              <a:chExt cx="1296144" cy="1426856"/>
            </a:xfrm>
          </p:grpSpPr>
          <p:pic>
            <p:nvPicPr>
              <p:cNvPr id="21" name="Picture 4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1799691" y="2492896"/>
                <a:ext cx="1296144" cy="1426856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646834" y="2708920"/>
                <a:ext cx="144016" cy="144016"/>
              </a:xfrm>
              <a:prstGeom prst="ellipse">
                <a:avLst/>
              </a:prstGeom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389967" y="3774993"/>
                <a:ext cx="144016" cy="93818"/>
              </a:xfrm>
              <a:prstGeom prst="ellipse">
                <a:avLst/>
              </a:prstGeom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1809667" y="3190534"/>
                <a:ext cx="486090" cy="419441"/>
              </a:xfrm>
              <a:custGeom>
                <a:avLst/>
                <a:gdLst>
                  <a:gd name="connsiteX0" fmla="*/ 83 w 486090"/>
                  <a:gd name="connsiteY0" fmla="*/ 28916 h 419441"/>
                  <a:gd name="connsiteX1" fmla="*/ 38183 w 486090"/>
                  <a:gd name="connsiteY1" fmla="*/ 76541 h 419441"/>
                  <a:gd name="connsiteX2" fmla="*/ 66758 w 486090"/>
                  <a:gd name="connsiteY2" fmla="*/ 86066 h 419441"/>
                  <a:gd name="connsiteX3" fmla="*/ 95333 w 486090"/>
                  <a:gd name="connsiteY3" fmla="*/ 143216 h 419441"/>
                  <a:gd name="connsiteX4" fmla="*/ 200108 w 486090"/>
                  <a:gd name="connsiteY4" fmla="*/ 181316 h 419441"/>
                  <a:gd name="connsiteX5" fmla="*/ 228683 w 486090"/>
                  <a:gd name="connsiteY5" fmla="*/ 190841 h 419441"/>
                  <a:gd name="connsiteX6" fmla="*/ 285833 w 486090"/>
                  <a:gd name="connsiteY6" fmla="*/ 228941 h 419441"/>
                  <a:gd name="connsiteX7" fmla="*/ 352508 w 486090"/>
                  <a:gd name="connsiteY7" fmla="*/ 247991 h 419441"/>
                  <a:gd name="connsiteX8" fmla="*/ 381083 w 486090"/>
                  <a:gd name="connsiteY8" fmla="*/ 305141 h 419441"/>
                  <a:gd name="connsiteX9" fmla="*/ 400133 w 486090"/>
                  <a:gd name="connsiteY9" fmla="*/ 381341 h 419441"/>
                  <a:gd name="connsiteX10" fmla="*/ 409658 w 486090"/>
                  <a:gd name="connsiteY10" fmla="*/ 409916 h 419441"/>
                  <a:gd name="connsiteX11" fmla="*/ 438233 w 486090"/>
                  <a:gd name="connsiteY11" fmla="*/ 419441 h 419441"/>
                  <a:gd name="connsiteX12" fmla="*/ 485858 w 486090"/>
                  <a:gd name="connsiteY12" fmla="*/ 371816 h 419441"/>
                  <a:gd name="connsiteX13" fmla="*/ 457283 w 486090"/>
                  <a:gd name="connsiteY13" fmla="*/ 352766 h 419441"/>
                  <a:gd name="connsiteX14" fmla="*/ 438233 w 486090"/>
                  <a:gd name="connsiteY14" fmla="*/ 295616 h 419441"/>
                  <a:gd name="connsiteX15" fmla="*/ 419183 w 486090"/>
                  <a:gd name="connsiteY15" fmla="*/ 267041 h 419441"/>
                  <a:gd name="connsiteX16" fmla="*/ 400133 w 486090"/>
                  <a:gd name="connsiteY16" fmla="*/ 209891 h 419441"/>
                  <a:gd name="connsiteX17" fmla="*/ 342983 w 486090"/>
                  <a:gd name="connsiteY17" fmla="*/ 190841 h 419441"/>
                  <a:gd name="connsiteX18" fmla="*/ 209633 w 486090"/>
                  <a:gd name="connsiteY18" fmla="*/ 143216 h 419441"/>
                  <a:gd name="connsiteX19" fmla="*/ 152483 w 486090"/>
                  <a:gd name="connsiteY19" fmla="*/ 124166 h 419441"/>
                  <a:gd name="connsiteX20" fmla="*/ 123908 w 486090"/>
                  <a:gd name="connsiteY20" fmla="*/ 114641 h 419441"/>
                  <a:gd name="connsiteX21" fmla="*/ 104858 w 486090"/>
                  <a:gd name="connsiteY21" fmla="*/ 86066 h 419441"/>
                  <a:gd name="connsiteX22" fmla="*/ 57233 w 486090"/>
                  <a:gd name="connsiteY22" fmla="*/ 9866 h 419441"/>
                  <a:gd name="connsiteX23" fmla="*/ 28658 w 486090"/>
                  <a:gd name="connsiteY23" fmla="*/ 341 h 419441"/>
                  <a:gd name="connsiteX24" fmla="*/ 83 w 486090"/>
                  <a:gd name="connsiteY24" fmla="*/ 28916 h 41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6090" h="419441">
                    <a:moveTo>
                      <a:pt x="83" y="28916"/>
                    </a:moveTo>
                    <a:cubicBezTo>
                      <a:pt x="1670" y="41616"/>
                      <a:pt x="22747" y="63310"/>
                      <a:pt x="38183" y="76541"/>
                    </a:cubicBezTo>
                    <a:cubicBezTo>
                      <a:pt x="45806" y="83075"/>
                      <a:pt x="58918" y="79794"/>
                      <a:pt x="66758" y="86066"/>
                    </a:cubicBezTo>
                    <a:cubicBezTo>
                      <a:pt x="111366" y="121752"/>
                      <a:pt x="64657" y="104871"/>
                      <a:pt x="95333" y="143216"/>
                    </a:cubicBezTo>
                    <a:cubicBezTo>
                      <a:pt x="117116" y="170445"/>
                      <a:pt x="178159" y="174000"/>
                      <a:pt x="200108" y="181316"/>
                    </a:cubicBezTo>
                    <a:cubicBezTo>
                      <a:pt x="209633" y="184491"/>
                      <a:pt x="219906" y="185965"/>
                      <a:pt x="228683" y="190841"/>
                    </a:cubicBezTo>
                    <a:cubicBezTo>
                      <a:pt x="248697" y="201960"/>
                      <a:pt x="263621" y="223388"/>
                      <a:pt x="285833" y="228941"/>
                    </a:cubicBezTo>
                    <a:cubicBezTo>
                      <a:pt x="333673" y="240901"/>
                      <a:pt x="311514" y="234326"/>
                      <a:pt x="352508" y="247991"/>
                    </a:cubicBezTo>
                    <a:cubicBezTo>
                      <a:pt x="376449" y="319815"/>
                      <a:pt x="344154" y="231283"/>
                      <a:pt x="381083" y="305141"/>
                    </a:cubicBezTo>
                    <a:cubicBezTo>
                      <a:pt x="391969" y="326914"/>
                      <a:pt x="394699" y="359604"/>
                      <a:pt x="400133" y="381341"/>
                    </a:cubicBezTo>
                    <a:cubicBezTo>
                      <a:pt x="402568" y="391081"/>
                      <a:pt x="402558" y="402816"/>
                      <a:pt x="409658" y="409916"/>
                    </a:cubicBezTo>
                    <a:cubicBezTo>
                      <a:pt x="416758" y="417016"/>
                      <a:pt x="428708" y="416266"/>
                      <a:pt x="438233" y="419441"/>
                    </a:cubicBezTo>
                    <a:cubicBezTo>
                      <a:pt x="447198" y="413465"/>
                      <a:pt x="489593" y="390492"/>
                      <a:pt x="485858" y="371816"/>
                    </a:cubicBezTo>
                    <a:cubicBezTo>
                      <a:pt x="483613" y="360591"/>
                      <a:pt x="466808" y="359116"/>
                      <a:pt x="457283" y="352766"/>
                    </a:cubicBezTo>
                    <a:cubicBezTo>
                      <a:pt x="450933" y="333716"/>
                      <a:pt x="449372" y="312324"/>
                      <a:pt x="438233" y="295616"/>
                    </a:cubicBezTo>
                    <a:cubicBezTo>
                      <a:pt x="431883" y="286091"/>
                      <a:pt x="423832" y="277502"/>
                      <a:pt x="419183" y="267041"/>
                    </a:cubicBezTo>
                    <a:cubicBezTo>
                      <a:pt x="411028" y="248691"/>
                      <a:pt x="419183" y="216241"/>
                      <a:pt x="400133" y="209891"/>
                    </a:cubicBezTo>
                    <a:lnTo>
                      <a:pt x="342983" y="190841"/>
                    </a:lnTo>
                    <a:cubicBezTo>
                      <a:pt x="297190" y="122151"/>
                      <a:pt x="353167" y="191061"/>
                      <a:pt x="209633" y="143216"/>
                    </a:cubicBezTo>
                    <a:lnTo>
                      <a:pt x="152483" y="124166"/>
                    </a:lnTo>
                    <a:lnTo>
                      <a:pt x="123908" y="114641"/>
                    </a:lnTo>
                    <a:cubicBezTo>
                      <a:pt x="117558" y="105116"/>
                      <a:pt x="109507" y="96527"/>
                      <a:pt x="104858" y="86066"/>
                    </a:cubicBezTo>
                    <a:cubicBezTo>
                      <a:pt x="80037" y="30219"/>
                      <a:pt x="103742" y="33121"/>
                      <a:pt x="57233" y="9866"/>
                    </a:cubicBezTo>
                    <a:cubicBezTo>
                      <a:pt x="48253" y="5376"/>
                      <a:pt x="38503" y="-1628"/>
                      <a:pt x="28658" y="341"/>
                    </a:cubicBezTo>
                    <a:cubicBezTo>
                      <a:pt x="19852" y="2102"/>
                      <a:pt x="-1504" y="16216"/>
                      <a:pt x="83" y="28916"/>
                    </a:cubicBezTo>
                    <a:close/>
                  </a:path>
                </a:pathLst>
              </a:custGeom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2438400" y="3409950"/>
                <a:ext cx="276225" cy="228600"/>
              </a:xfrm>
              <a:custGeom>
                <a:avLst/>
                <a:gdLst>
                  <a:gd name="connsiteX0" fmla="*/ 76200 w 276225"/>
                  <a:gd name="connsiteY0" fmla="*/ 0 h 228600"/>
                  <a:gd name="connsiteX1" fmla="*/ 66675 w 276225"/>
                  <a:gd name="connsiteY1" fmla="*/ 123825 h 228600"/>
                  <a:gd name="connsiteX2" fmla="*/ 0 w 276225"/>
                  <a:gd name="connsiteY2" fmla="*/ 171450 h 228600"/>
                  <a:gd name="connsiteX3" fmla="*/ 38100 w 276225"/>
                  <a:gd name="connsiteY3" fmla="*/ 228600 h 228600"/>
                  <a:gd name="connsiteX4" fmla="*/ 152400 w 276225"/>
                  <a:gd name="connsiteY4" fmla="*/ 161925 h 228600"/>
                  <a:gd name="connsiteX5" fmla="*/ 247650 w 276225"/>
                  <a:gd name="connsiteY5" fmla="*/ 200025 h 228600"/>
                  <a:gd name="connsiteX6" fmla="*/ 276225 w 276225"/>
                  <a:gd name="connsiteY6" fmla="*/ 152400 h 228600"/>
                  <a:gd name="connsiteX7" fmla="*/ 180975 w 276225"/>
                  <a:gd name="connsiteY7" fmla="*/ 104775 h 228600"/>
                  <a:gd name="connsiteX8" fmla="*/ 152400 w 276225"/>
                  <a:gd name="connsiteY8" fmla="*/ 28575 h 228600"/>
                  <a:gd name="connsiteX9" fmla="*/ 76200 w 276225"/>
                  <a:gd name="connsiteY9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225" h="228600">
                    <a:moveTo>
                      <a:pt x="76200" y="0"/>
                    </a:moveTo>
                    <a:lnTo>
                      <a:pt x="66675" y="123825"/>
                    </a:lnTo>
                    <a:lnTo>
                      <a:pt x="0" y="171450"/>
                    </a:lnTo>
                    <a:lnTo>
                      <a:pt x="38100" y="228600"/>
                    </a:lnTo>
                    <a:lnTo>
                      <a:pt x="152400" y="161925"/>
                    </a:lnTo>
                    <a:lnTo>
                      <a:pt x="247650" y="200025"/>
                    </a:lnTo>
                    <a:lnTo>
                      <a:pt x="276225" y="152400"/>
                    </a:lnTo>
                    <a:lnTo>
                      <a:pt x="180975" y="104775"/>
                    </a:lnTo>
                    <a:lnTo>
                      <a:pt x="152400" y="28575"/>
                    </a:lnTo>
                    <a:lnTo>
                      <a:pt x="76200" y="0"/>
                    </a:lnTo>
                    <a:close/>
                  </a:path>
                </a:pathLst>
              </a:custGeom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2822575" y="3171825"/>
                <a:ext cx="171450" cy="228600"/>
              </a:xfrm>
              <a:custGeom>
                <a:avLst/>
                <a:gdLst>
                  <a:gd name="connsiteX0" fmla="*/ 0 w 171450"/>
                  <a:gd name="connsiteY0" fmla="*/ 0 h 228600"/>
                  <a:gd name="connsiteX1" fmla="*/ 123825 w 171450"/>
                  <a:gd name="connsiteY1" fmla="*/ 85725 h 228600"/>
                  <a:gd name="connsiteX2" fmla="*/ 171450 w 171450"/>
                  <a:gd name="connsiteY2" fmla="*/ 152400 h 228600"/>
                  <a:gd name="connsiteX3" fmla="*/ 28575 w 171450"/>
                  <a:gd name="connsiteY3" fmla="*/ 228600 h 228600"/>
                  <a:gd name="connsiteX4" fmla="*/ 0 w 171450"/>
                  <a:gd name="connsiteY4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228600">
                    <a:moveTo>
                      <a:pt x="0" y="0"/>
                    </a:moveTo>
                    <a:lnTo>
                      <a:pt x="123825" y="85725"/>
                    </a:lnTo>
                    <a:lnTo>
                      <a:pt x="171450" y="152400"/>
                    </a:lnTo>
                    <a:lnTo>
                      <a:pt x="28575" y="22860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958504" y="3000221"/>
                <a:ext cx="90041" cy="140747"/>
              </a:xfrm>
              <a:prstGeom prst="ellipse">
                <a:avLst/>
              </a:prstGeom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907792" y="3291840"/>
              <a:ext cx="2258568" cy="390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        三</a:t>
              </a:r>
              <a:r>
                <a:rPr lang="zh-CN" altLang="en-US" dirty="0" smtClean="0"/>
                <a:t>维</a:t>
              </a:r>
              <a:endParaRPr lang="en-US" altLang="zh-CN" dirty="0" smtClean="0"/>
            </a:p>
            <a:p>
              <a:pPr algn="ctr"/>
              <a:r>
                <a:rPr lang="en-US" altLang="zh-CN" dirty="0" smtClean="0"/>
                <a:t>(</a:t>
              </a:r>
              <a:r>
                <a:rPr lang="zh-CN" altLang="en-US" dirty="0" smtClean="0"/>
                <a:t>高分辨</a:t>
              </a:r>
              <a:r>
                <a:rPr lang="zh-CN" altLang="en-US" dirty="0" smtClean="0"/>
                <a:t>率反射波</a:t>
              </a:r>
              <a:r>
                <a:rPr lang="en-US" altLang="zh-CN" dirty="0" smtClean="0"/>
                <a:t>+</a:t>
              </a:r>
              <a:r>
                <a:rPr lang="zh-CN" altLang="en-US" dirty="0" smtClean="0"/>
                <a:t>散射成像</a:t>
              </a:r>
              <a:r>
                <a:rPr lang="en-US" altLang="zh-CN" dirty="0" smtClean="0"/>
                <a:t>)</a:t>
              </a:r>
              <a:endParaRPr lang="zh-CN" altLang="en-US" dirty="0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504" y="2152231"/>
              <a:ext cx="1378537" cy="1080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18581" b="20514"/>
            <a:stretch>
              <a:fillRect/>
            </a:stretch>
          </p:blipFill>
          <p:spPr>
            <a:xfrm>
              <a:off x="4437898" y="996696"/>
              <a:ext cx="1173691" cy="107899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69264" y="1490473"/>
              <a:ext cx="6858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 smtClean="0"/>
            </a:p>
            <a:p>
              <a:endParaRPr lang="en-US" altLang="zh-CN" dirty="0" smtClean="0"/>
            </a:p>
            <a:p>
              <a:r>
                <a:rPr lang="zh-CN" altLang="en-US" dirty="0" smtClean="0"/>
                <a:t>构造</a:t>
              </a:r>
              <a:endParaRPr lang="en-US" altLang="zh-CN" dirty="0" smtClean="0"/>
            </a:p>
            <a:p>
              <a:r>
                <a:rPr lang="zh-CN" altLang="en-US" dirty="0" smtClean="0"/>
                <a:t>断层</a:t>
              </a:r>
              <a:endParaRPr lang="en-US" altLang="zh-CN" dirty="0" smtClean="0"/>
            </a:p>
            <a:p>
              <a:r>
                <a:rPr lang="zh-CN" altLang="en-US" dirty="0" smtClean="0"/>
                <a:t>裂缝</a:t>
              </a:r>
              <a:endParaRPr lang="en-US" altLang="zh-CN" dirty="0" smtClean="0"/>
            </a:p>
            <a:p>
              <a:r>
                <a:rPr lang="zh-CN" altLang="en-US" dirty="0" smtClean="0"/>
                <a:t>薄层</a:t>
              </a:r>
              <a:endParaRPr lang="en-US" altLang="zh-CN" dirty="0" smtClean="0"/>
            </a:p>
            <a:p>
              <a:endParaRPr lang="en-US" altLang="zh-CN" dirty="0" smtClean="0"/>
            </a:p>
            <a:p>
              <a:endParaRPr lang="en-US" altLang="zh-CN" dirty="0" smtClean="0"/>
            </a:p>
            <a:p>
              <a:endParaRPr lang="zh-CN" alt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0352" y="1673352"/>
              <a:ext cx="1709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几何结构问题</a:t>
              </a:r>
              <a:endParaRPr lang="zh-CN" altLang="en-US" dirty="0"/>
            </a:p>
          </p:txBody>
        </p:sp>
      </p:grpSp>
      <p:sp>
        <p:nvSpPr>
          <p:cNvPr id="43" name="标题 4"/>
          <p:cNvSpPr>
            <a:spLocks noGrp="1"/>
          </p:cNvSpPr>
          <p:nvPr>
            <p:ph type="title"/>
          </p:nvPr>
        </p:nvSpPr>
        <p:spPr>
          <a:xfrm>
            <a:off x="1524001" y="127909"/>
            <a:ext cx="9010091" cy="708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煤田勘探应用方案设计建议</a:t>
            </a:r>
            <a:endParaRPr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>
            <a:spLocks noGrp="1"/>
          </p:cNvSpPr>
          <p:nvPr>
            <p:ph type="title"/>
          </p:nvPr>
        </p:nvSpPr>
        <p:spPr>
          <a:xfrm>
            <a:off x="1524001" y="127909"/>
            <a:ext cx="10078064" cy="708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煤田勘探应用方案设计建议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超前预报</a:t>
            </a:r>
            <a:endParaRPr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5353933"/>
              </p:ext>
            </p:extLst>
          </p:nvPr>
        </p:nvGraphicFramePr>
        <p:xfrm>
          <a:off x="773471" y="1329266"/>
          <a:ext cx="6315587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109"/>
                <a:gridCol w="46704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项目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内容说明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探测方法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三维反射波地震勘探</a:t>
                      </a:r>
                      <a:r>
                        <a:rPr lang="en-US" altLang="zh-CN" dirty="0" smtClean="0"/>
                        <a:t>+</a:t>
                      </a:r>
                      <a:r>
                        <a:rPr lang="zh-CN" altLang="en-US" dirty="0" smtClean="0"/>
                        <a:t>共振</a:t>
                      </a:r>
                      <a:r>
                        <a:rPr lang="en-US" altLang="zh-CN" dirty="0" smtClean="0"/>
                        <a:t>+</a:t>
                      </a:r>
                      <a:r>
                        <a:rPr lang="zh-CN" altLang="en-US" dirty="0" smtClean="0"/>
                        <a:t>二维面波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采集方案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2.5</a:t>
                      </a:r>
                      <a:r>
                        <a:rPr lang="zh-CN" altLang="en-US" dirty="0" smtClean="0"/>
                        <a:t>米</a:t>
                      </a:r>
                      <a:r>
                        <a:rPr lang="en-US" altLang="zh-CN" dirty="0" smtClean="0"/>
                        <a:t>X2.5</a:t>
                      </a:r>
                      <a:r>
                        <a:rPr lang="zh-CN" altLang="en-US" dirty="0" smtClean="0"/>
                        <a:t>米面元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三维采集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测线总长：</a:t>
                      </a:r>
                      <a:r>
                        <a:rPr lang="en-US" altLang="zh-CN" dirty="0" smtClean="0"/>
                        <a:t>800X600</a:t>
                      </a:r>
                    </a:p>
                    <a:p>
                      <a:r>
                        <a:rPr lang="zh-CN" altLang="en-US" dirty="0" smtClean="0"/>
                        <a:t>测线间距：</a:t>
                      </a:r>
                      <a:r>
                        <a:rPr lang="en-US" altLang="zh-CN" dirty="0" smtClean="0"/>
                        <a:t>5x20</a:t>
                      </a:r>
                      <a:r>
                        <a:rPr lang="zh-CN" altLang="en-US" dirty="0" smtClean="0"/>
                        <a:t>米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测线数量     </a:t>
                      </a:r>
                      <a:r>
                        <a:rPr lang="en-US" altLang="zh-CN" dirty="0" smtClean="0"/>
                        <a:t>160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30=4800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主要技术指标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探测深度：</a:t>
                      </a:r>
                      <a:r>
                        <a:rPr lang="en-US" altLang="zh-CN" dirty="0" smtClean="0"/>
                        <a:t>600</a:t>
                      </a:r>
                      <a:r>
                        <a:rPr lang="zh-CN" altLang="en-US" dirty="0" smtClean="0"/>
                        <a:t>米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垂直分辨率：</a:t>
                      </a:r>
                      <a:r>
                        <a:rPr lang="en-US" altLang="zh-CN" dirty="0" smtClean="0"/>
                        <a:t>1.5</a:t>
                      </a:r>
                      <a:r>
                        <a:rPr lang="zh-CN" altLang="en-US" dirty="0" smtClean="0"/>
                        <a:t>米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水平分辨率：</a:t>
                      </a:r>
                      <a:r>
                        <a:rPr lang="en-US" altLang="zh-CN" dirty="0" smtClean="0"/>
                        <a:t>1.25</a:t>
                      </a:r>
                      <a:r>
                        <a:rPr lang="zh-CN" altLang="en-US" dirty="0" smtClean="0"/>
                        <a:t>米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GPS</a:t>
                      </a:r>
                      <a:r>
                        <a:rPr lang="zh-CN" altLang="en-US" dirty="0" smtClean="0"/>
                        <a:t>定位精度：厘米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成果内容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破碎区圈定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含水区圈定</a:t>
                      </a:r>
                      <a:endParaRPr lang="en-US" altLang="zh-C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煤层三维展布图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地下古河道定位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仪器选择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一体化单分量节点仪器</a:t>
                      </a:r>
                      <a:r>
                        <a:rPr lang="en-US" altLang="zh-CN" dirty="0" smtClean="0"/>
                        <a:t>+</a:t>
                      </a:r>
                      <a:r>
                        <a:rPr lang="zh-CN" altLang="en-US" dirty="0" smtClean="0"/>
                        <a:t>人工震源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82896" y="5138928"/>
            <a:ext cx="195681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结构</a:t>
            </a:r>
            <a:r>
              <a:rPr lang="en-US" altLang="zh-CN" dirty="0" smtClean="0"/>
              <a:t>+</a:t>
            </a:r>
            <a:r>
              <a:rPr lang="zh-CN" altLang="en-US" dirty="0" smtClean="0"/>
              <a:t>岩性</a:t>
            </a:r>
            <a:endParaRPr lang="zh-CN" altLang="en-US" dirty="0"/>
          </a:p>
        </p:txBody>
      </p:sp>
      <p:grpSp>
        <p:nvGrpSpPr>
          <p:cNvPr id="2" name="组合 7"/>
          <p:cNvGrpSpPr/>
          <p:nvPr/>
        </p:nvGrpSpPr>
        <p:grpSpPr>
          <a:xfrm>
            <a:off x="8026570" y="960285"/>
            <a:ext cx="2708486" cy="2999067"/>
            <a:chOff x="6124618" y="2996952"/>
            <a:chExt cx="2851404" cy="3088493"/>
          </a:xfrm>
        </p:grpSpPr>
        <p:grpSp>
          <p:nvGrpSpPr>
            <p:cNvPr id="3" name="组合 3"/>
            <p:cNvGrpSpPr/>
            <p:nvPr/>
          </p:nvGrpSpPr>
          <p:grpSpPr>
            <a:xfrm>
              <a:off x="6124618" y="2996952"/>
              <a:ext cx="2851404" cy="3088493"/>
              <a:chOff x="7308304" y="1722950"/>
              <a:chExt cx="7194550" cy="4706937"/>
            </a:xfrm>
          </p:grpSpPr>
          <p:pic>
            <p:nvPicPr>
              <p:cNvPr id="24" name="图片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48" t="7179" r="882" b="1282"/>
              <a:stretch>
                <a:fillRect/>
              </a:stretch>
            </p:blipFill>
            <p:spPr bwMode="auto">
              <a:xfrm>
                <a:off x="7308304" y="1722950"/>
                <a:ext cx="7194550" cy="4706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任意多边形: 形状 1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3759712"/>
                <a:ext cx="6937375" cy="441325"/>
              </a:xfrm>
              <a:custGeom>
                <a:avLst/>
                <a:gdLst>
                  <a:gd name="connsiteX0" fmla="*/ 0 w 9249508"/>
                  <a:gd name="connsiteY0" fmla="*/ 553916 h 589085"/>
                  <a:gd name="connsiteX1" fmla="*/ 79131 w 9249508"/>
                  <a:gd name="connsiteY1" fmla="*/ 571500 h 589085"/>
                  <a:gd name="connsiteX2" fmla="*/ 149470 w 9249508"/>
                  <a:gd name="connsiteY2" fmla="*/ 589085 h 589085"/>
                  <a:gd name="connsiteX3" fmla="*/ 465993 w 9249508"/>
                  <a:gd name="connsiteY3" fmla="*/ 571500 h 589085"/>
                  <a:gd name="connsiteX4" fmla="*/ 492370 w 9249508"/>
                  <a:gd name="connsiteY4" fmla="*/ 562708 h 589085"/>
                  <a:gd name="connsiteX5" fmla="*/ 615462 w 9249508"/>
                  <a:gd name="connsiteY5" fmla="*/ 545123 h 589085"/>
                  <a:gd name="connsiteX6" fmla="*/ 694593 w 9249508"/>
                  <a:gd name="connsiteY6" fmla="*/ 527539 h 589085"/>
                  <a:gd name="connsiteX7" fmla="*/ 756139 w 9249508"/>
                  <a:gd name="connsiteY7" fmla="*/ 518746 h 589085"/>
                  <a:gd name="connsiteX8" fmla="*/ 817685 w 9249508"/>
                  <a:gd name="connsiteY8" fmla="*/ 501162 h 589085"/>
                  <a:gd name="connsiteX9" fmla="*/ 861647 w 9249508"/>
                  <a:gd name="connsiteY9" fmla="*/ 492370 h 589085"/>
                  <a:gd name="connsiteX10" fmla="*/ 888024 w 9249508"/>
                  <a:gd name="connsiteY10" fmla="*/ 483577 h 589085"/>
                  <a:gd name="connsiteX11" fmla="*/ 940777 w 9249508"/>
                  <a:gd name="connsiteY11" fmla="*/ 474785 h 589085"/>
                  <a:gd name="connsiteX12" fmla="*/ 975947 w 9249508"/>
                  <a:gd name="connsiteY12" fmla="*/ 465993 h 589085"/>
                  <a:gd name="connsiteX13" fmla="*/ 1055077 w 9249508"/>
                  <a:gd name="connsiteY13" fmla="*/ 448408 h 589085"/>
                  <a:gd name="connsiteX14" fmla="*/ 1107831 w 9249508"/>
                  <a:gd name="connsiteY14" fmla="*/ 430823 h 589085"/>
                  <a:gd name="connsiteX15" fmla="*/ 1160585 w 9249508"/>
                  <a:gd name="connsiteY15" fmla="*/ 413239 h 589085"/>
                  <a:gd name="connsiteX16" fmla="*/ 1186962 w 9249508"/>
                  <a:gd name="connsiteY16" fmla="*/ 404446 h 589085"/>
                  <a:gd name="connsiteX17" fmla="*/ 1222131 w 9249508"/>
                  <a:gd name="connsiteY17" fmla="*/ 395654 h 589085"/>
                  <a:gd name="connsiteX18" fmla="*/ 1274885 w 9249508"/>
                  <a:gd name="connsiteY18" fmla="*/ 378070 h 589085"/>
                  <a:gd name="connsiteX19" fmla="*/ 1397977 w 9249508"/>
                  <a:gd name="connsiteY19" fmla="*/ 360485 h 589085"/>
                  <a:gd name="connsiteX20" fmla="*/ 1802424 w 9249508"/>
                  <a:gd name="connsiteY20" fmla="*/ 378070 h 589085"/>
                  <a:gd name="connsiteX21" fmla="*/ 1872762 w 9249508"/>
                  <a:gd name="connsiteY21" fmla="*/ 395654 h 589085"/>
                  <a:gd name="connsiteX22" fmla="*/ 2039816 w 9249508"/>
                  <a:gd name="connsiteY22" fmla="*/ 422031 h 589085"/>
                  <a:gd name="connsiteX23" fmla="*/ 2154116 w 9249508"/>
                  <a:gd name="connsiteY23" fmla="*/ 439616 h 589085"/>
                  <a:gd name="connsiteX24" fmla="*/ 2453054 w 9249508"/>
                  <a:gd name="connsiteY24" fmla="*/ 430823 h 589085"/>
                  <a:gd name="connsiteX25" fmla="*/ 2708031 w 9249508"/>
                  <a:gd name="connsiteY25" fmla="*/ 439616 h 589085"/>
                  <a:gd name="connsiteX26" fmla="*/ 2804747 w 9249508"/>
                  <a:gd name="connsiteY26" fmla="*/ 448408 h 589085"/>
                  <a:gd name="connsiteX27" fmla="*/ 2963008 w 9249508"/>
                  <a:gd name="connsiteY27" fmla="*/ 465993 h 589085"/>
                  <a:gd name="connsiteX28" fmla="*/ 3376247 w 9249508"/>
                  <a:gd name="connsiteY28" fmla="*/ 448408 h 589085"/>
                  <a:gd name="connsiteX29" fmla="*/ 3429000 w 9249508"/>
                  <a:gd name="connsiteY29" fmla="*/ 439616 h 589085"/>
                  <a:gd name="connsiteX30" fmla="*/ 3455377 w 9249508"/>
                  <a:gd name="connsiteY30" fmla="*/ 430823 h 589085"/>
                  <a:gd name="connsiteX31" fmla="*/ 3560885 w 9249508"/>
                  <a:gd name="connsiteY31" fmla="*/ 413239 h 589085"/>
                  <a:gd name="connsiteX32" fmla="*/ 3631224 w 9249508"/>
                  <a:gd name="connsiteY32" fmla="*/ 395654 h 589085"/>
                  <a:gd name="connsiteX33" fmla="*/ 3657600 w 9249508"/>
                  <a:gd name="connsiteY33" fmla="*/ 386862 h 589085"/>
                  <a:gd name="connsiteX34" fmla="*/ 3710354 w 9249508"/>
                  <a:gd name="connsiteY34" fmla="*/ 378070 h 589085"/>
                  <a:gd name="connsiteX35" fmla="*/ 3798277 w 9249508"/>
                  <a:gd name="connsiteY35" fmla="*/ 351693 h 589085"/>
                  <a:gd name="connsiteX36" fmla="*/ 3903785 w 9249508"/>
                  <a:gd name="connsiteY36" fmla="*/ 334108 h 589085"/>
                  <a:gd name="connsiteX37" fmla="*/ 4000500 w 9249508"/>
                  <a:gd name="connsiteY37" fmla="*/ 325316 h 589085"/>
                  <a:gd name="connsiteX38" fmla="*/ 4123593 w 9249508"/>
                  <a:gd name="connsiteY38" fmla="*/ 316523 h 589085"/>
                  <a:gd name="connsiteX39" fmla="*/ 4290647 w 9249508"/>
                  <a:gd name="connsiteY39" fmla="*/ 298939 h 589085"/>
                  <a:gd name="connsiteX40" fmla="*/ 4352193 w 9249508"/>
                  <a:gd name="connsiteY40" fmla="*/ 290146 h 589085"/>
                  <a:gd name="connsiteX41" fmla="*/ 4387362 w 9249508"/>
                  <a:gd name="connsiteY41" fmla="*/ 281354 h 589085"/>
                  <a:gd name="connsiteX42" fmla="*/ 4431324 w 9249508"/>
                  <a:gd name="connsiteY42" fmla="*/ 272562 h 589085"/>
                  <a:gd name="connsiteX43" fmla="*/ 4457700 w 9249508"/>
                  <a:gd name="connsiteY43" fmla="*/ 263770 h 589085"/>
                  <a:gd name="connsiteX44" fmla="*/ 4492870 w 9249508"/>
                  <a:gd name="connsiteY44" fmla="*/ 254977 h 589085"/>
                  <a:gd name="connsiteX45" fmla="*/ 4545624 w 9249508"/>
                  <a:gd name="connsiteY45" fmla="*/ 237393 h 589085"/>
                  <a:gd name="connsiteX46" fmla="*/ 4598377 w 9249508"/>
                  <a:gd name="connsiteY46" fmla="*/ 219808 h 589085"/>
                  <a:gd name="connsiteX47" fmla="*/ 4624754 w 9249508"/>
                  <a:gd name="connsiteY47" fmla="*/ 211016 h 589085"/>
                  <a:gd name="connsiteX48" fmla="*/ 4695093 w 9249508"/>
                  <a:gd name="connsiteY48" fmla="*/ 193431 h 589085"/>
                  <a:gd name="connsiteX49" fmla="*/ 4747847 w 9249508"/>
                  <a:gd name="connsiteY49" fmla="*/ 175846 h 589085"/>
                  <a:gd name="connsiteX50" fmla="*/ 4800600 w 9249508"/>
                  <a:gd name="connsiteY50" fmla="*/ 167054 h 589085"/>
                  <a:gd name="connsiteX51" fmla="*/ 4862147 w 9249508"/>
                  <a:gd name="connsiteY51" fmla="*/ 149470 h 589085"/>
                  <a:gd name="connsiteX52" fmla="*/ 5029200 w 9249508"/>
                  <a:gd name="connsiteY52" fmla="*/ 131885 h 589085"/>
                  <a:gd name="connsiteX53" fmla="*/ 5618285 w 9249508"/>
                  <a:gd name="connsiteY53" fmla="*/ 123093 h 589085"/>
                  <a:gd name="connsiteX54" fmla="*/ 5688624 w 9249508"/>
                  <a:gd name="connsiteY54" fmla="*/ 105508 h 589085"/>
                  <a:gd name="connsiteX55" fmla="*/ 5829300 w 9249508"/>
                  <a:gd name="connsiteY55" fmla="*/ 87923 h 589085"/>
                  <a:gd name="connsiteX56" fmla="*/ 6022731 w 9249508"/>
                  <a:gd name="connsiteY56" fmla="*/ 70339 h 589085"/>
                  <a:gd name="connsiteX57" fmla="*/ 6128239 w 9249508"/>
                  <a:gd name="connsiteY57" fmla="*/ 52754 h 589085"/>
                  <a:gd name="connsiteX58" fmla="*/ 6216162 w 9249508"/>
                  <a:gd name="connsiteY58" fmla="*/ 35170 h 589085"/>
                  <a:gd name="connsiteX59" fmla="*/ 6453554 w 9249508"/>
                  <a:gd name="connsiteY59" fmla="*/ 17585 h 589085"/>
                  <a:gd name="connsiteX60" fmla="*/ 6761285 w 9249508"/>
                  <a:gd name="connsiteY60" fmla="*/ 26377 h 589085"/>
                  <a:gd name="connsiteX61" fmla="*/ 6901962 w 9249508"/>
                  <a:gd name="connsiteY61" fmla="*/ 43962 h 589085"/>
                  <a:gd name="connsiteX62" fmla="*/ 7104185 w 9249508"/>
                  <a:gd name="connsiteY62" fmla="*/ 61546 h 589085"/>
                  <a:gd name="connsiteX63" fmla="*/ 7561385 w 9249508"/>
                  <a:gd name="connsiteY63" fmla="*/ 79131 h 589085"/>
                  <a:gd name="connsiteX64" fmla="*/ 7807570 w 9249508"/>
                  <a:gd name="connsiteY64" fmla="*/ 96716 h 589085"/>
                  <a:gd name="connsiteX65" fmla="*/ 8247185 w 9249508"/>
                  <a:gd name="connsiteY65" fmla="*/ 114300 h 589085"/>
                  <a:gd name="connsiteX66" fmla="*/ 8361485 w 9249508"/>
                  <a:gd name="connsiteY66" fmla="*/ 123093 h 589085"/>
                  <a:gd name="connsiteX67" fmla="*/ 8634047 w 9249508"/>
                  <a:gd name="connsiteY67" fmla="*/ 105508 h 589085"/>
                  <a:gd name="connsiteX68" fmla="*/ 8757139 w 9249508"/>
                  <a:gd name="connsiteY68" fmla="*/ 87923 h 589085"/>
                  <a:gd name="connsiteX69" fmla="*/ 8871439 w 9249508"/>
                  <a:gd name="connsiteY69" fmla="*/ 61546 h 589085"/>
                  <a:gd name="connsiteX70" fmla="*/ 8985739 w 9249508"/>
                  <a:gd name="connsiteY70" fmla="*/ 43962 h 589085"/>
                  <a:gd name="connsiteX71" fmla="*/ 9047285 w 9249508"/>
                  <a:gd name="connsiteY71" fmla="*/ 35170 h 589085"/>
                  <a:gd name="connsiteX72" fmla="*/ 9196754 w 9249508"/>
                  <a:gd name="connsiteY72" fmla="*/ 17585 h 589085"/>
                  <a:gd name="connsiteX73" fmla="*/ 9249508 w 9249508"/>
                  <a:gd name="connsiteY73" fmla="*/ 0 h 58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9249508" h="589085">
                    <a:moveTo>
                      <a:pt x="0" y="553916"/>
                    </a:moveTo>
                    <a:cubicBezTo>
                      <a:pt x="30213" y="559958"/>
                      <a:pt x="50163" y="563223"/>
                      <a:pt x="79131" y="571500"/>
                    </a:cubicBezTo>
                    <a:cubicBezTo>
                      <a:pt x="142220" y="589526"/>
                      <a:pt x="60084" y="571209"/>
                      <a:pt x="149470" y="589085"/>
                    </a:cubicBezTo>
                    <a:cubicBezTo>
                      <a:pt x="200821" y="586852"/>
                      <a:pt x="391489" y="580813"/>
                      <a:pt x="465993" y="571500"/>
                    </a:cubicBezTo>
                    <a:cubicBezTo>
                      <a:pt x="475189" y="570350"/>
                      <a:pt x="483323" y="564718"/>
                      <a:pt x="492370" y="562708"/>
                    </a:cubicBezTo>
                    <a:cubicBezTo>
                      <a:pt x="534640" y="553315"/>
                      <a:pt x="572222" y="551775"/>
                      <a:pt x="615462" y="545123"/>
                    </a:cubicBezTo>
                    <a:cubicBezTo>
                      <a:pt x="728902" y="527670"/>
                      <a:pt x="598328" y="545042"/>
                      <a:pt x="694593" y="527539"/>
                    </a:cubicBezTo>
                    <a:cubicBezTo>
                      <a:pt x="714982" y="523832"/>
                      <a:pt x="735624" y="521677"/>
                      <a:pt x="756139" y="518746"/>
                    </a:cubicBezTo>
                    <a:cubicBezTo>
                      <a:pt x="785512" y="508956"/>
                      <a:pt x="784566" y="508522"/>
                      <a:pt x="817685" y="501162"/>
                    </a:cubicBezTo>
                    <a:cubicBezTo>
                      <a:pt x="832273" y="497920"/>
                      <a:pt x="847149" y="495995"/>
                      <a:pt x="861647" y="492370"/>
                    </a:cubicBezTo>
                    <a:cubicBezTo>
                      <a:pt x="870638" y="490122"/>
                      <a:pt x="878977" y="485588"/>
                      <a:pt x="888024" y="483577"/>
                    </a:cubicBezTo>
                    <a:cubicBezTo>
                      <a:pt x="905426" y="479710"/>
                      <a:pt x="923296" y="478281"/>
                      <a:pt x="940777" y="474785"/>
                    </a:cubicBezTo>
                    <a:cubicBezTo>
                      <a:pt x="952626" y="472415"/>
                      <a:pt x="964151" y="468614"/>
                      <a:pt x="975947" y="465993"/>
                    </a:cubicBezTo>
                    <a:cubicBezTo>
                      <a:pt x="1008199" y="458826"/>
                      <a:pt x="1024459" y="457593"/>
                      <a:pt x="1055077" y="448408"/>
                    </a:cubicBezTo>
                    <a:cubicBezTo>
                      <a:pt x="1072831" y="443082"/>
                      <a:pt x="1090246" y="436685"/>
                      <a:pt x="1107831" y="430823"/>
                    </a:cubicBezTo>
                    <a:lnTo>
                      <a:pt x="1160585" y="413239"/>
                    </a:lnTo>
                    <a:cubicBezTo>
                      <a:pt x="1169377" y="410308"/>
                      <a:pt x="1177971" y="406694"/>
                      <a:pt x="1186962" y="404446"/>
                    </a:cubicBezTo>
                    <a:cubicBezTo>
                      <a:pt x="1198685" y="401515"/>
                      <a:pt x="1210557" y="399126"/>
                      <a:pt x="1222131" y="395654"/>
                    </a:cubicBezTo>
                    <a:cubicBezTo>
                      <a:pt x="1239885" y="390328"/>
                      <a:pt x="1256492" y="380369"/>
                      <a:pt x="1274885" y="378070"/>
                    </a:cubicBezTo>
                    <a:cubicBezTo>
                      <a:pt x="1362913" y="367066"/>
                      <a:pt x="1321917" y="373161"/>
                      <a:pt x="1397977" y="360485"/>
                    </a:cubicBezTo>
                    <a:cubicBezTo>
                      <a:pt x="1540435" y="364335"/>
                      <a:pt x="1666705" y="358681"/>
                      <a:pt x="1802424" y="378070"/>
                    </a:cubicBezTo>
                    <a:cubicBezTo>
                      <a:pt x="1955001" y="399867"/>
                      <a:pt x="1770482" y="375198"/>
                      <a:pt x="1872762" y="395654"/>
                    </a:cubicBezTo>
                    <a:cubicBezTo>
                      <a:pt x="1991785" y="419459"/>
                      <a:pt x="1947000" y="406562"/>
                      <a:pt x="2039816" y="422031"/>
                    </a:cubicBezTo>
                    <a:cubicBezTo>
                      <a:pt x="2160670" y="442173"/>
                      <a:pt x="1984004" y="418350"/>
                      <a:pt x="2154116" y="439616"/>
                    </a:cubicBezTo>
                    <a:cubicBezTo>
                      <a:pt x="2253762" y="436685"/>
                      <a:pt x="2353365" y="430823"/>
                      <a:pt x="2453054" y="430823"/>
                    </a:cubicBezTo>
                    <a:cubicBezTo>
                      <a:pt x="2538097" y="430823"/>
                      <a:pt x="2623094" y="435369"/>
                      <a:pt x="2708031" y="439616"/>
                    </a:cubicBezTo>
                    <a:cubicBezTo>
                      <a:pt x="2740362" y="441233"/>
                      <a:pt x="2772521" y="445339"/>
                      <a:pt x="2804747" y="448408"/>
                    </a:cubicBezTo>
                    <a:cubicBezTo>
                      <a:pt x="2898360" y="457323"/>
                      <a:pt x="2877741" y="455334"/>
                      <a:pt x="2963008" y="465993"/>
                    </a:cubicBezTo>
                    <a:cubicBezTo>
                      <a:pt x="3133686" y="461380"/>
                      <a:pt x="3230365" y="466643"/>
                      <a:pt x="3376247" y="448408"/>
                    </a:cubicBezTo>
                    <a:cubicBezTo>
                      <a:pt x="3393936" y="446197"/>
                      <a:pt x="3411416" y="442547"/>
                      <a:pt x="3429000" y="439616"/>
                    </a:cubicBezTo>
                    <a:cubicBezTo>
                      <a:pt x="3437792" y="436685"/>
                      <a:pt x="3446289" y="432641"/>
                      <a:pt x="3455377" y="430823"/>
                    </a:cubicBezTo>
                    <a:cubicBezTo>
                      <a:pt x="3490339" y="423831"/>
                      <a:pt x="3526295" y="421887"/>
                      <a:pt x="3560885" y="413239"/>
                    </a:cubicBezTo>
                    <a:cubicBezTo>
                      <a:pt x="3584331" y="407377"/>
                      <a:pt x="3608296" y="403297"/>
                      <a:pt x="3631224" y="395654"/>
                    </a:cubicBezTo>
                    <a:cubicBezTo>
                      <a:pt x="3640016" y="392723"/>
                      <a:pt x="3648553" y="388872"/>
                      <a:pt x="3657600" y="386862"/>
                    </a:cubicBezTo>
                    <a:cubicBezTo>
                      <a:pt x="3675003" y="382995"/>
                      <a:pt x="3692769" y="381001"/>
                      <a:pt x="3710354" y="378070"/>
                    </a:cubicBezTo>
                    <a:cubicBezTo>
                      <a:pt x="3754197" y="363455"/>
                      <a:pt x="3758408" y="360553"/>
                      <a:pt x="3798277" y="351693"/>
                    </a:cubicBezTo>
                    <a:cubicBezTo>
                      <a:pt x="3833983" y="343758"/>
                      <a:pt x="3867074" y="338187"/>
                      <a:pt x="3903785" y="334108"/>
                    </a:cubicBezTo>
                    <a:cubicBezTo>
                      <a:pt x="3935958" y="330533"/>
                      <a:pt x="3968232" y="327898"/>
                      <a:pt x="4000500" y="325316"/>
                    </a:cubicBezTo>
                    <a:lnTo>
                      <a:pt x="4123593" y="316523"/>
                    </a:lnTo>
                    <a:cubicBezTo>
                      <a:pt x="4197301" y="310626"/>
                      <a:pt x="4222157" y="308071"/>
                      <a:pt x="4290647" y="298939"/>
                    </a:cubicBezTo>
                    <a:cubicBezTo>
                      <a:pt x="4311189" y="296200"/>
                      <a:pt x="4331804" y="293853"/>
                      <a:pt x="4352193" y="290146"/>
                    </a:cubicBezTo>
                    <a:cubicBezTo>
                      <a:pt x="4364082" y="287984"/>
                      <a:pt x="4375566" y="283975"/>
                      <a:pt x="4387362" y="281354"/>
                    </a:cubicBezTo>
                    <a:cubicBezTo>
                      <a:pt x="4401950" y="278112"/>
                      <a:pt x="4416826" y="276186"/>
                      <a:pt x="4431324" y="272562"/>
                    </a:cubicBezTo>
                    <a:cubicBezTo>
                      <a:pt x="4440315" y="270314"/>
                      <a:pt x="4448789" y="266316"/>
                      <a:pt x="4457700" y="263770"/>
                    </a:cubicBezTo>
                    <a:cubicBezTo>
                      <a:pt x="4469319" y="260450"/>
                      <a:pt x="4481295" y="258449"/>
                      <a:pt x="4492870" y="254977"/>
                    </a:cubicBezTo>
                    <a:cubicBezTo>
                      <a:pt x="4510624" y="249651"/>
                      <a:pt x="4528039" y="243255"/>
                      <a:pt x="4545624" y="237393"/>
                    </a:cubicBezTo>
                    <a:lnTo>
                      <a:pt x="4598377" y="219808"/>
                    </a:lnTo>
                    <a:cubicBezTo>
                      <a:pt x="4607169" y="216877"/>
                      <a:pt x="4615763" y="213264"/>
                      <a:pt x="4624754" y="211016"/>
                    </a:cubicBezTo>
                    <a:cubicBezTo>
                      <a:pt x="4648200" y="205154"/>
                      <a:pt x="4672165" y="201074"/>
                      <a:pt x="4695093" y="193431"/>
                    </a:cubicBezTo>
                    <a:cubicBezTo>
                      <a:pt x="4712678" y="187569"/>
                      <a:pt x="4729563" y="178893"/>
                      <a:pt x="4747847" y="175846"/>
                    </a:cubicBezTo>
                    <a:cubicBezTo>
                      <a:pt x="4765431" y="172915"/>
                      <a:pt x="4783198" y="170921"/>
                      <a:pt x="4800600" y="167054"/>
                    </a:cubicBezTo>
                    <a:cubicBezTo>
                      <a:pt x="4863329" y="153115"/>
                      <a:pt x="4785536" y="162239"/>
                      <a:pt x="4862147" y="149470"/>
                    </a:cubicBezTo>
                    <a:cubicBezTo>
                      <a:pt x="4893722" y="144207"/>
                      <a:pt x="5006066" y="132478"/>
                      <a:pt x="5029200" y="131885"/>
                    </a:cubicBezTo>
                    <a:cubicBezTo>
                      <a:pt x="5225519" y="126851"/>
                      <a:pt x="5421923" y="126024"/>
                      <a:pt x="5618285" y="123093"/>
                    </a:cubicBezTo>
                    <a:cubicBezTo>
                      <a:pt x="5641731" y="117231"/>
                      <a:pt x="5664785" y="109481"/>
                      <a:pt x="5688624" y="105508"/>
                    </a:cubicBezTo>
                    <a:cubicBezTo>
                      <a:pt x="5783215" y="89743"/>
                      <a:pt x="5702515" y="102010"/>
                      <a:pt x="5829300" y="87923"/>
                    </a:cubicBezTo>
                    <a:cubicBezTo>
                      <a:pt x="5979336" y="71252"/>
                      <a:pt x="5808385" y="85649"/>
                      <a:pt x="6022731" y="70339"/>
                    </a:cubicBezTo>
                    <a:cubicBezTo>
                      <a:pt x="6074104" y="62999"/>
                      <a:pt x="6081960" y="63038"/>
                      <a:pt x="6128239" y="52754"/>
                    </a:cubicBezTo>
                    <a:cubicBezTo>
                      <a:pt x="6166512" y="44249"/>
                      <a:pt x="6172424" y="39146"/>
                      <a:pt x="6216162" y="35170"/>
                    </a:cubicBezTo>
                    <a:cubicBezTo>
                      <a:pt x="6295184" y="27986"/>
                      <a:pt x="6453554" y="17585"/>
                      <a:pt x="6453554" y="17585"/>
                    </a:cubicBezTo>
                    <a:lnTo>
                      <a:pt x="6761285" y="26377"/>
                    </a:lnTo>
                    <a:cubicBezTo>
                      <a:pt x="6912260" y="33087"/>
                      <a:pt x="6792729" y="32662"/>
                      <a:pt x="6901962" y="43962"/>
                    </a:cubicBezTo>
                    <a:cubicBezTo>
                      <a:pt x="6969265" y="50924"/>
                      <a:pt x="7036600" y="58327"/>
                      <a:pt x="7104185" y="61546"/>
                    </a:cubicBezTo>
                    <a:cubicBezTo>
                      <a:pt x="7379622" y="74663"/>
                      <a:pt x="7227240" y="68352"/>
                      <a:pt x="7561385" y="79131"/>
                    </a:cubicBezTo>
                    <a:cubicBezTo>
                      <a:pt x="7643447" y="84993"/>
                      <a:pt x="7725365" y="93428"/>
                      <a:pt x="7807570" y="96716"/>
                    </a:cubicBezTo>
                    <a:lnTo>
                      <a:pt x="8247185" y="114300"/>
                    </a:lnTo>
                    <a:cubicBezTo>
                      <a:pt x="8285285" y="117231"/>
                      <a:pt x="8323272" y="123093"/>
                      <a:pt x="8361485" y="123093"/>
                    </a:cubicBezTo>
                    <a:cubicBezTo>
                      <a:pt x="8455151" y="123093"/>
                      <a:pt x="8542046" y="113871"/>
                      <a:pt x="8634047" y="105508"/>
                    </a:cubicBezTo>
                    <a:cubicBezTo>
                      <a:pt x="8733432" y="85631"/>
                      <a:pt x="8610943" y="108809"/>
                      <a:pt x="8757139" y="87923"/>
                    </a:cubicBezTo>
                    <a:cubicBezTo>
                      <a:pt x="8803053" y="81364"/>
                      <a:pt x="8821770" y="71480"/>
                      <a:pt x="8871439" y="61546"/>
                    </a:cubicBezTo>
                    <a:cubicBezTo>
                      <a:pt x="8945303" y="46774"/>
                      <a:pt x="8889925" y="56737"/>
                      <a:pt x="8985739" y="43962"/>
                    </a:cubicBezTo>
                    <a:cubicBezTo>
                      <a:pt x="9006281" y="41223"/>
                      <a:pt x="9026688" y="37459"/>
                      <a:pt x="9047285" y="35170"/>
                    </a:cubicBezTo>
                    <a:cubicBezTo>
                      <a:pt x="9086127" y="30854"/>
                      <a:pt x="9153718" y="28344"/>
                      <a:pt x="9196754" y="17585"/>
                    </a:cubicBezTo>
                    <a:cubicBezTo>
                      <a:pt x="9214736" y="13089"/>
                      <a:pt x="9249508" y="0"/>
                      <a:pt x="9249508" y="0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26" name="任意多边形: 形状 2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71829" y="4010537"/>
                <a:ext cx="6918325" cy="527050"/>
              </a:xfrm>
              <a:custGeom>
                <a:avLst/>
                <a:gdLst>
                  <a:gd name="connsiteX0" fmla="*/ 0 w 9223131"/>
                  <a:gd name="connsiteY0" fmla="*/ 685800 h 703385"/>
                  <a:gd name="connsiteX1" fmla="*/ 105507 w 9223131"/>
                  <a:gd name="connsiteY1" fmla="*/ 694592 h 703385"/>
                  <a:gd name="connsiteX2" fmla="*/ 184638 w 9223131"/>
                  <a:gd name="connsiteY2" fmla="*/ 703385 h 703385"/>
                  <a:gd name="connsiteX3" fmla="*/ 571500 w 9223131"/>
                  <a:gd name="connsiteY3" fmla="*/ 694592 h 703385"/>
                  <a:gd name="connsiteX4" fmla="*/ 677007 w 9223131"/>
                  <a:gd name="connsiteY4" fmla="*/ 677008 h 703385"/>
                  <a:gd name="connsiteX5" fmla="*/ 712177 w 9223131"/>
                  <a:gd name="connsiteY5" fmla="*/ 668215 h 703385"/>
                  <a:gd name="connsiteX6" fmla="*/ 817684 w 9223131"/>
                  <a:gd name="connsiteY6" fmla="*/ 659423 h 703385"/>
                  <a:gd name="connsiteX7" fmla="*/ 870438 w 9223131"/>
                  <a:gd name="connsiteY7" fmla="*/ 650631 h 703385"/>
                  <a:gd name="connsiteX8" fmla="*/ 931984 w 9223131"/>
                  <a:gd name="connsiteY8" fmla="*/ 641838 h 703385"/>
                  <a:gd name="connsiteX9" fmla="*/ 1019907 w 9223131"/>
                  <a:gd name="connsiteY9" fmla="*/ 615462 h 703385"/>
                  <a:gd name="connsiteX10" fmla="*/ 1046284 w 9223131"/>
                  <a:gd name="connsiteY10" fmla="*/ 606669 h 703385"/>
                  <a:gd name="connsiteX11" fmla="*/ 1072661 w 9223131"/>
                  <a:gd name="connsiteY11" fmla="*/ 597877 h 703385"/>
                  <a:gd name="connsiteX12" fmla="*/ 1178169 w 9223131"/>
                  <a:gd name="connsiteY12" fmla="*/ 553915 h 703385"/>
                  <a:gd name="connsiteX13" fmla="*/ 1213338 w 9223131"/>
                  <a:gd name="connsiteY13" fmla="*/ 536331 h 703385"/>
                  <a:gd name="connsiteX14" fmla="*/ 1327638 w 9223131"/>
                  <a:gd name="connsiteY14" fmla="*/ 518746 h 703385"/>
                  <a:gd name="connsiteX15" fmla="*/ 1441938 w 9223131"/>
                  <a:gd name="connsiteY15" fmla="*/ 501162 h 703385"/>
                  <a:gd name="connsiteX16" fmla="*/ 1503484 w 9223131"/>
                  <a:gd name="connsiteY16" fmla="*/ 483577 h 703385"/>
                  <a:gd name="connsiteX17" fmla="*/ 1758461 w 9223131"/>
                  <a:gd name="connsiteY17" fmla="*/ 492369 h 703385"/>
                  <a:gd name="connsiteX18" fmla="*/ 1811215 w 9223131"/>
                  <a:gd name="connsiteY18" fmla="*/ 501162 h 703385"/>
                  <a:gd name="connsiteX19" fmla="*/ 1881554 w 9223131"/>
                  <a:gd name="connsiteY19" fmla="*/ 509954 h 703385"/>
                  <a:gd name="connsiteX20" fmla="*/ 2066192 w 9223131"/>
                  <a:gd name="connsiteY20" fmla="*/ 527538 h 703385"/>
                  <a:gd name="connsiteX21" fmla="*/ 3543300 w 9223131"/>
                  <a:gd name="connsiteY21" fmla="*/ 518746 h 703385"/>
                  <a:gd name="connsiteX22" fmla="*/ 3613638 w 9223131"/>
                  <a:gd name="connsiteY22" fmla="*/ 501162 h 703385"/>
                  <a:gd name="connsiteX23" fmla="*/ 3710354 w 9223131"/>
                  <a:gd name="connsiteY23" fmla="*/ 474785 h 703385"/>
                  <a:gd name="connsiteX24" fmla="*/ 3763107 w 9223131"/>
                  <a:gd name="connsiteY24" fmla="*/ 457200 h 703385"/>
                  <a:gd name="connsiteX25" fmla="*/ 3789484 w 9223131"/>
                  <a:gd name="connsiteY25" fmla="*/ 448408 h 703385"/>
                  <a:gd name="connsiteX26" fmla="*/ 3842238 w 9223131"/>
                  <a:gd name="connsiteY26" fmla="*/ 439615 h 703385"/>
                  <a:gd name="connsiteX27" fmla="*/ 3903784 w 9223131"/>
                  <a:gd name="connsiteY27" fmla="*/ 422031 h 703385"/>
                  <a:gd name="connsiteX28" fmla="*/ 4009292 w 9223131"/>
                  <a:gd name="connsiteY28" fmla="*/ 404446 h 703385"/>
                  <a:gd name="connsiteX29" fmla="*/ 4062046 w 9223131"/>
                  <a:gd name="connsiteY29" fmla="*/ 386862 h 703385"/>
                  <a:gd name="connsiteX30" fmla="*/ 4114800 w 9223131"/>
                  <a:gd name="connsiteY30" fmla="*/ 369277 h 703385"/>
                  <a:gd name="connsiteX31" fmla="*/ 4141177 w 9223131"/>
                  <a:gd name="connsiteY31" fmla="*/ 360485 h 703385"/>
                  <a:gd name="connsiteX32" fmla="*/ 4167554 w 9223131"/>
                  <a:gd name="connsiteY32" fmla="*/ 351692 h 703385"/>
                  <a:gd name="connsiteX33" fmla="*/ 4273061 w 9223131"/>
                  <a:gd name="connsiteY33" fmla="*/ 334108 h 703385"/>
                  <a:gd name="connsiteX34" fmla="*/ 4325815 w 9223131"/>
                  <a:gd name="connsiteY34" fmla="*/ 325315 h 703385"/>
                  <a:gd name="connsiteX35" fmla="*/ 4387361 w 9223131"/>
                  <a:gd name="connsiteY35" fmla="*/ 316523 h 703385"/>
                  <a:gd name="connsiteX36" fmla="*/ 4422531 w 9223131"/>
                  <a:gd name="connsiteY36" fmla="*/ 307731 h 703385"/>
                  <a:gd name="connsiteX37" fmla="*/ 4448907 w 9223131"/>
                  <a:gd name="connsiteY37" fmla="*/ 298938 h 703385"/>
                  <a:gd name="connsiteX38" fmla="*/ 4519246 w 9223131"/>
                  <a:gd name="connsiteY38" fmla="*/ 290146 h 703385"/>
                  <a:gd name="connsiteX39" fmla="*/ 4615961 w 9223131"/>
                  <a:gd name="connsiteY39" fmla="*/ 272562 h 703385"/>
                  <a:gd name="connsiteX40" fmla="*/ 4651131 w 9223131"/>
                  <a:gd name="connsiteY40" fmla="*/ 263769 h 703385"/>
                  <a:gd name="connsiteX41" fmla="*/ 4844561 w 9223131"/>
                  <a:gd name="connsiteY41" fmla="*/ 228600 h 703385"/>
                  <a:gd name="connsiteX42" fmla="*/ 5055577 w 9223131"/>
                  <a:gd name="connsiteY42" fmla="*/ 193431 h 703385"/>
                  <a:gd name="connsiteX43" fmla="*/ 5328138 w 9223131"/>
                  <a:gd name="connsiteY43" fmla="*/ 175846 h 703385"/>
                  <a:gd name="connsiteX44" fmla="*/ 5416061 w 9223131"/>
                  <a:gd name="connsiteY44" fmla="*/ 167054 h 703385"/>
                  <a:gd name="connsiteX45" fmla="*/ 5521569 w 9223131"/>
                  <a:gd name="connsiteY45" fmla="*/ 149469 h 703385"/>
                  <a:gd name="connsiteX46" fmla="*/ 5635869 w 9223131"/>
                  <a:gd name="connsiteY46" fmla="*/ 140677 h 703385"/>
                  <a:gd name="connsiteX47" fmla="*/ 5794131 w 9223131"/>
                  <a:gd name="connsiteY47" fmla="*/ 123092 h 703385"/>
                  <a:gd name="connsiteX48" fmla="*/ 5873261 w 9223131"/>
                  <a:gd name="connsiteY48" fmla="*/ 105508 h 703385"/>
                  <a:gd name="connsiteX49" fmla="*/ 6005146 w 9223131"/>
                  <a:gd name="connsiteY49" fmla="*/ 87923 h 703385"/>
                  <a:gd name="connsiteX50" fmla="*/ 6084277 w 9223131"/>
                  <a:gd name="connsiteY50" fmla="*/ 70338 h 703385"/>
                  <a:gd name="connsiteX51" fmla="*/ 6119446 w 9223131"/>
                  <a:gd name="connsiteY51" fmla="*/ 61546 h 703385"/>
                  <a:gd name="connsiteX52" fmla="*/ 6145823 w 9223131"/>
                  <a:gd name="connsiteY52" fmla="*/ 52754 h 703385"/>
                  <a:gd name="connsiteX53" fmla="*/ 6330461 w 9223131"/>
                  <a:gd name="connsiteY53" fmla="*/ 35169 h 703385"/>
                  <a:gd name="connsiteX54" fmla="*/ 6594231 w 9223131"/>
                  <a:gd name="connsiteY54" fmla="*/ 43962 h 703385"/>
                  <a:gd name="connsiteX55" fmla="*/ 6646984 w 9223131"/>
                  <a:gd name="connsiteY55" fmla="*/ 52754 h 703385"/>
                  <a:gd name="connsiteX56" fmla="*/ 6981092 w 9223131"/>
                  <a:gd name="connsiteY56" fmla="*/ 61546 h 703385"/>
                  <a:gd name="connsiteX57" fmla="*/ 7622931 w 9223131"/>
                  <a:gd name="connsiteY57" fmla="*/ 87923 h 703385"/>
                  <a:gd name="connsiteX58" fmla="*/ 7754815 w 9223131"/>
                  <a:gd name="connsiteY58" fmla="*/ 96715 h 703385"/>
                  <a:gd name="connsiteX59" fmla="*/ 8818684 w 9223131"/>
                  <a:gd name="connsiteY59" fmla="*/ 87923 h 703385"/>
                  <a:gd name="connsiteX60" fmla="*/ 8845061 w 9223131"/>
                  <a:gd name="connsiteY60" fmla="*/ 79131 h 703385"/>
                  <a:gd name="connsiteX61" fmla="*/ 8932984 w 9223131"/>
                  <a:gd name="connsiteY61" fmla="*/ 70338 h 703385"/>
                  <a:gd name="connsiteX62" fmla="*/ 8976946 w 9223131"/>
                  <a:gd name="connsiteY62" fmla="*/ 61546 h 703385"/>
                  <a:gd name="connsiteX63" fmla="*/ 9038492 w 9223131"/>
                  <a:gd name="connsiteY63" fmla="*/ 52754 h 703385"/>
                  <a:gd name="connsiteX64" fmla="*/ 9064869 w 9223131"/>
                  <a:gd name="connsiteY64" fmla="*/ 43962 h 703385"/>
                  <a:gd name="connsiteX65" fmla="*/ 9100038 w 9223131"/>
                  <a:gd name="connsiteY65" fmla="*/ 35169 h 703385"/>
                  <a:gd name="connsiteX66" fmla="*/ 9152792 w 9223131"/>
                  <a:gd name="connsiteY66" fmla="*/ 17585 h 703385"/>
                  <a:gd name="connsiteX67" fmla="*/ 9205546 w 9223131"/>
                  <a:gd name="connsiteY67" fmla="*/ 0 h 703385"/>
                  <a:gd name="connsiteX68" fmla="*/ 9223131 w 9223131"/>
                  <a:gd name="connsiteY68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9223131" h="703385">
                    <a:moveTo>
                      <a:pt x="0" y="685800"/>
                    </a:moveTo>
                    <a:lnTo>
                      <a:pt x="105507" y="694592"/>
                    </a:lnTo>
                    <a:cubicBezTo>
                      <a:pt x="131927" y="697108"/>
                      <a:pt x="158099" y="703385"/>
                      <a:pt x="184638" y="703385"/>
                    </a:cubicBezTo>
                    <a:cubicBezTo>
                      <a:pt x="313625" y="703385"/>
                      <a:pt x="442546" y="697523"/>
                      <a:pt x="571500" y="694592"/>
                    </a:cubicBezTo>
                    <a:cubicBezTo>
                      <a:pt x="650650" y="674805"/>
                      <a:pt x="553503" y="697592"/>
                      <a:pt x="677007" y="677008"/>
                    </a:cubicBezTo>
                    <a:cubicBezTo>
                      <a:pt x="688927" y="675021"/>
                      <a:pt x="700186" y="669714"/>
                      <a:pt x="712177" y="668215"/>
                    </a:cubicBezTo>
                    <a:cubicBezTo>
                      <a:pt x="747195" y="663838"/>
                      <a:pt x="782609" y="663320"/>
                      <a:pt x="817684" y="659423"/>
                    </a:cubicBezTo>
                    <a:cubicBezTo>
                      <a:pt x="835402" y="657454"/>
                      <a:pt x="852818" y="653342"/>
                      <a:pt x="870438" y="650631"/>
                    </a:cubicBezTo>
                    <a:cubicBezTo>
                      <a:pt x="890921" y="647480"/>
                      <a:pt x="911595" y="645545"/>
                      <a:pt x="931984" y="641838"/>
                    </a:cubicBezTo>
                    <a:cubicBezTo>
                      <a:pt x="961221" y="636522"/>
                      <a:pt x="992373" y="624640"/>
                      <a:pt x="1019907" y="615462"/>
                    </a:cubicBezTo>
                    <a:lnTo>
                      <a:pt x="1046284" y="606669"/>
                    </a:lnTo>
                    <a:lnTo>
                      <a:pt x="1072661" y="597877"/>
                    </a:lnTo>
                    <a:cubicBezTo>
                      <a:pt x="1156048" y="542284"/>
                      <a:pt x="999879" y="643057"/>
                      <a:pt x="1178169" y="553915"/>
                    </a:cubicBezTo>
                    <a:cubicBezTo>
                      <a:pt x="1189892" y="548054"/>
                      <a:pt x="1200904" y="540476"/>
                      <a:pt x="1213338" y="536331"/>
                    </a:cubicBezTo>
                    <a:cubicBezTo>
                      <a:pt x="1237965" y="528122"/>
                      <a:pt x="1309676" y="521141"/>
                      <a:pt x="1327638" y="518746"/>
                    </a:cubicBezTo>
                    <a:cubicBezTo>
                      <a:pt x="1352968" y="515369"/>
                      <a:pt x="1415078" y="506534"/>
                      <a:pt x="1441938" y="501162"/>
                    </a:cubicBezTo>
                    <a:cubicBezTo>
                      <a:pt x="1469530" y="495643"/>
                      <a:pt x="1478350" y="491955"/>
                      <a:pt x="1503484" y="483577"/>
                    </a:cubicBezTo>
                    <a:cubicBezTo>
                      <a:pt x="1588476" y="486508"/>
                      <a:pt x="1673557" y="487517"/>
                      <a:pt x="1758461" y="492369"/>
                    </a:cubicBezTo>
                    <a:cubicBezTo>
                      <a:pt x="1776259" y="493386"/>
                      <a:pt x="1793567" y="498641"/>
                      <a:pt x="1811215" y="501162"/>
                    </a:cubicBezTo>
                    <a:cubicBezTo>
                      <a:pt x="1834606" y="504504"/>
                      <a:pt x="1858051" y="507523"/>
                      <a:pt x="1881554" y="509954"/>
                    </a:cubicBezTo>
                    <a:lnTo>
                      <a:pt x="2066192" y="527538"/>
                    </a:lnTo>
                    <a:lnTo>
                      <a:pt x="3543300" y="518746"/>
                    </a:lnTo>
                    <a:cubicBezTo>
                      <a:pt x="3567464" y="518334"/>
                      <a:pt x="3590711" y="508805"/>
                      <a:pt x="3613638" y="501162"/>
                    </a:cubicBezTo>
                    <a:cubicBezTo>
                      <a:pt x="3773063" y="448019"/>
                      <a:pt x="3573645" y="512070"/>
                      <a:pt x="3710354" y="474785"/>
                    </a:cubicBezTo>
                    <a:cubicBezTo>
                      <a:pt x="3728236" y="469908"/>
                      <a:pt x="3745523" y="463062"/>
                      <a:pt x="3763107" y="457200"/>
                    </a:cubicBezTo>
                    <a:cubicBezTo>
                      <a:pt x="3771899" y="454269"/>
                      <a:pt x="3780342" y="449932"/>
                      <a:pt x="3789484" y="448408"/>
                    </a:cubicBezTo>
                    <a:cubicBezTo>
                      <a:pt x="3807069" y="445477"/>
                      <a:pt x="3824835" y="443482"/>
                      <a:pt x="3842238" y="439615"/>
                    </a:cubicBezTo>
                    <a:cubicBezTo>
                      <a:pt x="3904950" y="425679"/>
                      <a:pt x="3827196" y="434796"/>
                      <a:pt x="3903784" y="422031"/>
                    </a:cubicBezTo>
                    <a:cubicBezTo>
                      <a:pt x="3969241" y="411121"/>
                      <a:pt x="3959828" y="419285"/>
                      <a:pt x="4009292" y="404446"/>
                    </a:cubicBezTo>
                    <a:cubicBezTo>
                      <a:pt x="4027046" y="399120"/>
                      <a:pt x="4044461" y="392724"/>
                      <a:pt x="4062046" y="386862"/>
                    </a:cubicBezTo>
                    <a:lnTo>
                      <a:pt x="4114800" y="369277"/>
                    </a:lnTo>
                    <a:lnTo>
                      <a:pt x="4141177" y="360485"/>
                    </a:lnTo>
                    <a:cubicBezTo>
                      <a:pt x="4149969" y="357554"/>
                      <a:pt x="4158412" y="353216"/>
                      <a:pt x="4167554" y="351692"/>
                    </a:cubicBezTo>
                    <a:lnTo>
                      <a:pt x="4273061" y="334108"/>
                    </a:lnTo>
                    <a:cubicBezTo>
                      <a:pt x="4290646" y="331177"/>
                      <a:pt x="4308167" y="327836"/>
                      <a:pt x="4325815" y="325315"/>
                    </a:cubicBezTo>
                    <a:cubicBezTo>
                      <a:pt x="4346330" y="322384"/>
                      <a:pt x="4366972" y="320230"/>
                      <a:pt x="4387361" y="316523"/>
                    </a:cubicBezTo>
                    <a:cubicBezTo>
                      <a:pt x="4399250" y="314361"/>
                      <a:pt x="4410912" y="311051"/>
                      <a:pt x="4422531" y="307731"/>
                    </a:cubicBezTo>
                    <a:cubicBezTo>
                      <a:pt x="4431442" y="305185"/>
                      <a:pt x="4439789" y="300596"/>
                      <a:pt x="4448907" y="298938"/>
                    </a:cubicBezTo>
                    <a:cubicBezTo>
                      <a:pt x="4472155" y="294711"/>
                      <a:pt x="4495800" y="293077"/>
                      <a:pt x="4519246" y="290146"/>
                    </a:cubicBezTo>
                    <a:cubicBezTo>
                      <a:pt x="4599021" y="270203"/>
                      <a:pt x="4500434" y="293567"/>
                      <a:pt x="4615961" y="272562"/>
                    </a:cubicBezTo>
                    <a:cubicBezTo>
                      <a:pt x="4627850" y="270400"/>
                      <a:pt x="4639315" y="266301"/>
                      <a:pt x="4651131" y="263769"/>
                    </a:cubicBezTo>
                    <a:cubicBezTo>
                      <a:pt x="4915161" y="207191"/>
                      <a:pt x="4541197" y="289274"/>
                      <a:pt x="4844561" y="228600"/>
                    </a:cubicBezTo>
                    <a:cubicBezTo>
                      <a:pt x="4925955" y="212321"/>
                      <a:pt x="4968312" y="202158"/>
                      <a:pt x="5055577" y="193431"/>
                    </a:cubicBezTo>
                    <a:cubicBezTo>
                      <a:pt x="5204810" y="178507"/>
                      <a:pt x="5114079" y="186039"/>
                      <a:pt x="5328138" y="175846"/>
                    </a:cubicBezTo>
                    <a:cubicBezTo>
                      <a:pt x="5357446" y="172915"/>
                      <a:pt x="5386877" y="171034"/>
                      <a:pt x="5416061" y="167054"/>
                    </a:cubicBezTo>
                    <a:cubicBezTo>
                      <a:pt x="5451389" y="162237"/>
                      <a:pt x="5486020" y="152203"/>
                      <a:pt x="5521569" y="149469"/>
                    </a:cubicBezTo>
                    <a:lnTo>
                      <a:pt x="5635869" y="140677"/>
                    </a:lnTo>
                    <a:cubicBezTo>
                      <a:pt x="5688701" y="135564"/>
                      <a:pt x="5794131" y="123092"/>
                      <a:pt x="5794131" y="123092"/>
                    </a:cubicBezTo>
                    <a:cubicBezTo>
                      <a:pt x="5845466" y="105980"/>
                      <a:pt x="5795887" y="120983"/>
                      <a:pt x="5873261" y="105508"/>
                    </a:cubicBezTo>
                    <a:cubicBezTo>
                      <a:pt x="5970355" y="86089"/>
                      <a:pt x="5814641" y="105241"/>
                      <a:pt x="6005146" y="87923"/>
                    </a:cubicBezTo>
                    <a:cubicBezTo>
                      <a:pt x="6090915" y="66481"/>
                      <a:pt x="5983818" y="92663"/>
                      <a:pt x="6084277" y="70338"/>
                    </a:cubicBezTo>
                    <a:cubicBezTo>
                      <a:pt x="6096073" y="67717"/>
                      <a:pt x="6107827" y="64866"/>
                      <a:pt x="6119446" y="61546"/>
                    </a:cubicBezTo>
                    <a:cubicBezTo>
                      <a:pt x="6128357" y="59000"/>
                      <a:pt x="6136705" y="54412"/>
                      <a:pt x="6145823" y="52754"/>
                    </a:cubicBezTo>
                    <a:cubicBezTo>
                      <a:pt x="6195436" y="43734"/>
                      <a:pt x="6287441" y="38479"/>
                      <a:pt x="6330461" y="35169"/>
                    </a:cubicBezTo>
                    <a:cubicBezTo>
                      <a:pt x="6418384" y="38100"/>
                      <a:pt x="6506394" y="39082"/>
                      <a:pt x="6594231" y="43962"/>
                    </a:cubicBezTo>
                    <a:cubicBezTo>
                      <a:pt x="6612030" y="44951"/>
                      <a:pt x="6629176" y="51945"/>
                      <a:pt x="6646984" y="52754"/>
                    </a:cubicBezTo>
                    <a:cubicBezTo>
                      <a:pt x="6758277" y="57813"/>
                      <a:pt x="6869731" y="58318"/>
                      <a:pt x="6981092" y="61546"/>
                    </a:cubicBezTo>
                    <a:cubicBezTo>
                      <a:pt x="7170926" y="67048"/>
                      <a:pt x="7441982" y="75860"/>
                      <a:pt x="7622931" y="87923"/>
                    </a:cubicBezTo>
                    <a:lnTo>
                      <a:pt x="7754815" y="96715"/>
                    </a:lnTo>
                    <a:lnTo>
                      <a:pt x="8818684" y="87923"/>
                    </a:lnTo>
                    <a:cubicBezTo>
                      <a:pt x="8827951" y="87774"/>
                      <a:pt x="8835901" y="80540"/>
                      <a:pt x="8845061" y="79131"/>
                    </a:cubicBezTo>
                    <a:cubicBezTo>
                      <a:pt x="8874172" y="74652"/>
                      <a:pt x="8903789" y="74231"/>
                      <a:pt x="8932984" y="70338"/>
                    </a:cubicBezTo>
                    <a:cubicBezTo>
                      <a:pt x="8947797" y="68363"/>
                      <a:pt x="8962205" y="64003"/>
                      <a:pt x="8976946" y="61546"/>
                    </a:cubicBezTo>
                    <a:cubicBezTo>
                      <a:pt x="8997388" y="58139"/>
                      <a:pt x="9017977" y="55685"/>
                      <a:pt x="9038492" y="52754"/>
                    </a:cubicBezTo>
                    <a:cubicBezTo>
                      <a:pt x="9047284" y="49823"/>
                      <a:pt x="9055958" y="46508"/>
                      <a:pt x="9064869" y="43962"/>
                    </a:cubicBezTo>
                    <a:cubicBezTo>
                      <a:pt x="9076488" y="40642"/>
                      <a:pt x="9088464" y="38641"/>
                      <a:pt x="9100038" y="35169"/>
                    </a:cubicBezTo>
                    <a:cubicBezTo>
                      <a:pt x="9117792" y="29843"/>
                      <a:pt x="9135207" y="23447"/>
                      <a:pt x="9152792" y="17585"/>
                    </a:cubicBezTo>
                    <a:lnTo>
                      <a:pt x="9205546" y="0"/>
                    </a:lnTo>
                    <a:lnTo>
                      <a:pt x="9223131" y="0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27" name="任意多边形: 形状 3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4399475"/>
                <a:ext cx="6904037" cy="501650"/>
              </a:xfrm>
              <a:custGeom>
                <a:avLst/>
                <a:gdLst>
                  <a:gd name="connsiteX0" fmla="*/ 0 w 9205547"/>
                  <a:gd name="connsiteY0" fmla="*/ 668216 h 668216"/>
                  <a:gd name="connsiteX1" fmla="*/ 193431 w 9205547"/>
                  <a:gd name="connsiteY1" fmla="*/ 659423 h 668216"/>
                  <a:gd name="connsiteX2" fmla="*/ 325316 w 9205547"/>
                  <a:gd name="connsiteY2" fmla="*/ 641839 h 668216"/>
                  <a:gd name="connsiteX3" fmla="*/ 360485 w 9205547"/>
                  <a:gd name="connsiteY3" fmla="*/ 633046 h 668216"/>
                  <a:gd name="connsiteX4" fmla="*/ 404447 w 9205547"/>
                  <a:gd name="connsiteY4" fmla="*/ 624254 h 668216"/>
                  <a:gd name="connsiteX5" fmla="*/ 439616 w 9205547"/>
                  <a:gd name="connsiteY5" fmla="*/ 615462 h 668216"/>
                  <a:gd name="connsiteX6" fmla="*/ 527539 w 9205547"/>
                  <a:gd name="connsiteY6" fmla="*/ 606669 h 668216"/>
                  <a:gd name="connsiteX7" fmla="*/ 606670 w 9205547"/>
                  <a:gd name="connsiteY7" fmla="*/ 597877 h 668216"/>
                  <a:gd name="connsiteX8" fmla="*/ 747347 w 9205547"/>
                  <a:gd name="connsiteY8" fmla="*/ 580292 h 668216"/>
                  <a:gd name="connsiteX9" fmla="*/ 879231 w 9205547"/>
                  <a:gd name="connsiteY9" fmla="*/ 589085 h 668216"/>
                  <a:gd name="connsiteX10" fmla="*/ 931985 w 9205547"/>
                  <a:gd name="connsiteY10" fmla="*/ 606669 h 668216"/>
                  <a:gd name="connsiteX11" fmla="*/ 958362 w 9205547"/>
                  <a:gd name="connsiteY11" fmla="*/ 615462 h 668216"/>
                  <a:gd name="connsiteX12" fmla="*/ 1046285 w 9205547"/>
                  <a:gd name="connsiteY12" fmla="*/ 624254 h 668216"/>
                  <a:gd name="connsiteX13" fmla="*/ 1292470 w 9205547"/>
                  <a:gd name="connsiteY13" fmla="*/ 615462 h 668216"/>
                  <a:gd name="connsiteX14" fmla="*/ 1345224 w 9205547"/>
                  <a:gd name="connsiteY14" fmla="*/ 597877 h 668216"/>
                  <a:gd name="connsiteX15" fmla="*/ 1397977 w 9205547"/>
                  <a:gd name="connsiteY15" fmla="*/ 580292 h 668216"/>
                  <a:gd name="connsiteX16" fmla="*/ 1424354 w 9205547"/>
                  <a:gd name="connsiteY16" fmla="*/ 562708 h 668216"/>
                  <a:gd name="connsiteX17" fmla="*/ 1450731 w 9205547"/>
                  <a:gd name="connsiteY17" fmla="*/ 553916 h 668216"/>
                  <a:gd name="connsiteX18" fmla="*/ 1565031 w 9205547"/>
                  <a:gd name="connsiteY18" fmla="*/ 527539 h 668216"/>
                  <a:gd name="connsiteX19" fmla="*/ 1635370 w 9205547"/>
                  <a:gd name="connsiteY19" fmla="*/ 518746 h 668216"/>
                  <a:gd name="connsiteX20" fmla="*/ 1661747 w 9205547"/>
                  <a:gd name="connsiteY20" fmla="*/ 509954 h 668216"/>
                  <a:gd name="connsiteX21" fmla="*/ 1907931 w 9205547"/>
                  <a:gd name="connsiteY21" fmla="*/ 509954 h 668216"/>
                  <a:gd name="connsiteX22" fmla="*/ 1969477 w 9205547"/>
                  <a:gd name="connsiteY22" fmla="*/ 527539 h 668216"/>
                  <a:gd name="connsiteX23" fmla="*/ 2004647 w 9205547"/>
                  <a:gd name="connsiteY23" fmla="*/ 545123 h 668216"/>
                  <a:gd name="connsiteX24" fmla="*/ 2031024 w 9205547"/>
                  <a:gd name="connsiteY24" fmla="*/ 553916 h 668216"/>
                  <a:gd name="connsiteX25" fmla="*/ 2057400 w 9205547"/>
                  <a:gd name="connsiteY25" fmla="*/ 571500 h 668216"/>
                  <a:gd name="connsiteX26" fmla="*/ 2101362 w 9205547"/>
                  <a:gd name="connsiteY26" fmla="*/ 580292 h 668216"/>
                  <a:gd name="connsiteX27" fmla="*/ 2224454 w 9205547"/>
                  <a:gd name="connsiteY27" fmla="*/ 606669 h 668216"/>
                  <a:gd name="connsiteX28" fmla="*/ 2329962 w 9205547"/>
                  <a:gd name="connsiteY28" fmla="*/ 615462 h 668216"/>
                  <a:gd name="connsiteX29" fmla="*/ 2391508 w 9205547"/>
                  <a:gd name="connsiteY29" fmla="*/ 624254 h 668216"/>
                  <a:gd name="connsiteX30" fmla="*/ 2593731 w 9205547"/>
                  <a:gd name="connsiteY30" fmla="*/ 633046 h 668216"/>
                  <a:gd name="connsiteX31" fmla="*/ 3024554 w 9205547"/>
                  <a:gd name="connsiteY31" fmla="*/ 615462 h 668216"/>
                  <a:gd name="connsiteX32" fmla="*/ 3050931 w 9205547"/>
                  <a:gd name="connsiteY32" fmla="*/ 606669 h 668216"/>
                  <a:gd name="connsiteX33" fmla="*/ 3174024 w 9205547"/>
                  <a:gd name="connsiteY33" fmla="*/ 580292 h 668216"/>
                  <a:gd name="connsiteX34" fmla="*/ 3217985 w 9205547"/>
                  <a:gd name="connsiteY34" fmla="*/ 571500 h 668216"/>
                  <a:gd name="connsiteX35" fmla="*/ 3270739 w 9205547"/>
                  <a:gd name="connsiteY35" fmla="*/ 553916 h 668216"/>
                  <a:gd name="connsiteX36" fmla="*/ 3332285 w 9205547"/>
                  <a:gd name="connsiteY36" fmla="*/ 518746 h 668216"/>
                  <a:gd name="connsiteX37" fmla="*/ 3385039 w 9205547"/>
                  <a:gd name="connsiteY37" fmla="*/ 501162 h 668216"/>
                  <a:gd name="connsiteX38" fmla="*/ 3437793 w 9205547"/>
                  <a:gd name="connsiteY38" fmla="*/ 474785 h 668216"/>
                  <a:gd name="connsiteX39" fmla="*/ 3464170 w 9205547"/>
                  <a:gd name="connsiteY39" fmla="*/ 457200 h 668216"/>
                  <a:gd name="connsiteX40" fmla="*/ 3552093 w 9205547"/>
                  <a:gd name="connsiteY40" fmla="*/ 430823 h 668216"/>
                  <a:gd name="connsiteX41" fmla="*/ 3578470 w 9205547"/>
                  <a:gd name="connsiteY41" fmla="*/ 413239 h 668216"/>
                  <a:gd name="connsiteX42" fmla="*/ 3640016 w 9205547"/>
                  <a:gd name="connsiteY42" fmla="*/ 395654 h 668216"/>
                  <a:gd name="connsiteX43" fmla="*/ 3692770 w 9205547"/>
                  <a:gd name="connsiteY43" fmla="*/ 378069 h 668216"/>
                  <a:gd name="connsiteX44" fmla="*/ 3824654 w 9205547"/>
                  <a:gd name="connsiteY44" fmla="*/ 334108 h 668216"/>
                  <a:gd name="connsiteX45" fmla="*/ 3877408 w 9205547"/>
                  <a:gd name="connsiteY45" fmla="*/ 316523 h 668216"/>
                  <a:gd name="connsiteX46" fmla="*/ 3903785 w 9205547"/>
                  <a:gd name="connsiteY46" fmla="*/ 307731 h 668216"/>
                  <a:gd name="connsiteX47" fmla="*/ 3947747 w 9205547"/>
                  <a:gd name="connsiteY47" fmla="*/ 298939 h 668216"/>
                  <a:gd name="connsiteX48" fmla="*/ 4000500 w 9205547"/>
                  <a:gd name="connsiteY48" fmla="*/ 281354 h 668216"/>
                  <a:gd name="connsiteX49" fmla="*/ 4158762 w 9205547"/>
                  <a:gd name="connsiteY49" fmla="*/ 263769 h 668216"/>
                  <a:gd name="connsiteX50" fmla="*/ 4220308 w 9205547"/>
                  <a:gd name="connsiteY50" fmla="*/ 254977 h 668216"/>
                  <a:gd name="connsiteX51" fmla="*/ 4360985 w 9205547"/>
                  <a:gd name="connsiteY51" fmla="*/ 246185 h 668216"/>
                  <a:gd name="connsiteX52" fmla="*/ 4466493 w 9205547"/>
                  <a:gd name="connsiteY52" fmla="*/ 237392 h 668216"/>
                  <a:gd name="connsiteX53" fmla="*/ 4501662 w 9205547"/>
                  <a:gd name="connsiteY53" fmla="*/ 228600 h 668216"/>
                  <a:gd name="connsiteX54" fmla="*/ 4607170 w 9205547"/>
                  <a:gd name="connsiteY54" fmla="*/ 211016 h 668216"/>
                  <a:gd name="connsiteX55" fmla="*/ 4686300 w 9205547"/>
                  <a:gd name="connsiteY55" fmla="*/ 184639 h 668216"/>
                  <a:gd name="connsiteX56" fmla="*/ 4712677 w 9205547"/>
                  <a:gd name="connsiteY56" fmla="*/ 175846 h 668216"/>
                  <a:gd name="connsiteX57" fmla="*/ 4747847 w 9205547"/>
                  <a:gd name="connsiteY57" fmla="*/ 167054 h 668216"/>
                  <a:gd name="connsiteX58" fmla="*/ 4774224 w 9205547"/>
                  <a:gd name="connsiteY58" fmla="*/ 158262 h 668216"/>
                  <a:gd name="connsiteX59" fmla="*/ 4818185 w 9205547"/>
                  <a:gd name="connsiteY59" fmla="*/ 149469 h 668216"/>
                  <a:gd name="connsiteX60" fmla="*/ 4888524 w 9205547"/>
                  <a:gd name="connsiteY60" fmla="*/ 131885 h 668216"/>
                  <a:gd name="connsiteX61" fmla="*/ 5011616 w 9205547"/>
                  <a:gd name="connsiteY61" fmla="*/ 123092 h 668216"/>
                  <a:gd name="connsiteX62" fmla="*/ 5855677 w 9205547"/>
                  <a:gd name="connsiteY62" fmla="*/ 114300 h 668216"/>
                  <a:gd name="connsiteX63" fmla="*/ 5882054 w 9205547"/>
                  <a:gd name="connsiteY63" fmla="*/ 105508 h 668216"/>
                  <a:gd name="connsiteX64" fmla="*/ 5961185 w 9205547"/>
                  <a:gd name="connsiteY64" fmla="*/ 70339 h 668216"/>
                  <a:gd name="connsiteX65" fmla="*/ 6013939 w 9205547"/>
                  <a:gd name="connsiteY65" fmla="*/ 61546 h 668216"/>
                  <a:gd name="connsiteX66" fmla="*/ 6057900 w 9205547"/>
                  <a:gd name="connsiteY66" fmla="*/ 52754 h 668216"/>
                  <a:gd name="connsiteX67" fmla="*/ 6251331 w 9205547"/>
                  <a:gd name="connsiteY67" fmla="*/ 26377 h 668216"/>
                  <a:gd name="connsiteX68" fmla="*/ 6330462 w 9205547"/>
                  <a:gd name="connsiteY68" fmla="*/ 17585 h 668216"/>
                  <a:gd name="connsiteX69" fmla="*/ 6383216 w 9205547"/>
                  <a:gd name="connsiteY69" fmla="*/ 8792 h 668216"/>
                  <a:gd name="connsiteX70" fmla="*/ 6453554 w 9205547"/>
                  <a:gd name="connsiteY70" fmla="*/ 0 h 668216"/>
                  <a:gd name="connsiteX71" fmla="*/ 6963508 w 9205547"/>
                  <a:gd name="connsiteY71" fmla="*/ 8792 h 668216"/>
                  <a:gd name="connsiteX72" fmla="*/ 7060224 w 9205547"/>
                  <a:gd name="connsiteY72" fmla="*/ 17585 h 668216"/>
                  <a:gd name="connsiteX73" fmla="*/ 7332785 w 9205547"/>
                  <a:gd name="connsiteY73" fmla="*/ 35169 h 668216"/>
                  <a:gd name="connsiteX74" fmla="*/ 7543800 w 9205547"/>
                  <a:gd name="connsiteY74" fmla="*/ 52754 h 668216"/>
                  <a:gd name="connsiteX75" fmla="*/ 7666893 w 9205547"/>
                  <a:gd name="connsiteY75" fmla="*/ 70339 h 668216"/>
                  <a:gd name="connsiteX76" fmla="*/ 8396654 w 9205547"/>
                  <a:gd name="connsiteY76" fmla="*/ 70339 h 668216"/>
                  <a:gd name="connsiteX77" fmla="*/ 8563708 w 9205547"/>
                  <a:gd name="connsiteY77" fmla="*/ 87923 h 668216"/>
                  <a:gd name="connsiteX78" fmla="*/ 8616462 w 9205547"/>
                  <a:gd name="connsiteY78" fmla="*/ 96716 h 668216"/>
                  <a:gd name="connsiteX79" fmla="*/ 8845062 w 9205547"/>
                  <a:gd name="connsiteY79" fmla="*/ 70339 h 668216"/>
                  <a:gd name="connsiteX80" fmla="*/ 8871439 w 9205547"/>
                  <a:gd name="connsiteY80" fmla="*/ 61546 h 668216"/>
                  <a:gd name="connsiteX81" fmla="*/ 8932985 w 9205547"/>
                  <a:gd name="connsiteY81" fmla="*/ 52754 h 668216"/>
                  <a:gd name="connsiteX82" fmla="*/ 8985739 w 9205547"/>
                  <a:gd name="connsiteY82" fmla="*/ 43962 h 668216"/>
                  <a:gd name="connsiteX83" fmla="*/ 9029700 w 9205547"/>
                  <a:gd name="connsiteY83" fmla="*/ 35169 h 668216"/>
                  <a:gd name="connsiteX84" fmla="*/ 9064870 w 9205547"/>
                  <a:gd name="connsiteY84" fmla="*/ 26377 h 668216"/>
                  <a:gd name="connsiteX85" fmla="*/ 9205547 w 9205547"/>
                  <a:gd name="connsiteY85" fmla="*/ 26377 h 66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9205547" h="668216">
                    <a:moveTo>
                      <a:pt x="0" y="668216"/>
                    </a:moveTo>
                    <a:cubicBezTo>
                      <a:pt x="64477" y="665285"/>
                      <a:pt x="129030" y="663716"/>
                      <a:pt x="193431" y="659423"/>
                    </a:cubicBezTo>
                    <a:cubicBezTo>
                      <a:pt x="205517" y="658617"/>
                      <a:pt x="309505" y="644714"/>
                      <a:pt x="325316" y="641839"/>
                    </a:cubicBezTo>
                    <a:cubicBezTo>
                      <a:pt x="337205" y="639677"/>
                      <a:pt x="348689" y="635667"/>
                      <a:pt x="360485" y="633046"/>
                    </a:cubicBezTo>
                    <a:cubicBezTo>
                      <a:pt x="375073" y="629804"/>
                      <a:pt x="389859" y="627496"/>
                      <a:pt x="404447" y="624254"/>
                    </a:cubicBezTo>
                    <a:cubicBezTo>
                      <a:pt x="416243" y="621633"/>
                      <a:pt x="427654" y="617171"/>
                      <a:pt x="439616" y="615462"/>
                    </a:cubicBezTo>
                    <a:cubicBezTo>
                      <a:pt x="468774" y="611296"/>
                      <a:pt x="498247" y="609752"/>
                      <a:pt x="527539" y="606669"/>
                    </a:cubicBezTo>
                    <a:cubicBezTo>
                      <a:pt x="553932" y="603891"/>
                      <a:pt x="580363" y="601384"/>
                      <a:pt x="606670" y="597877"/>
                    </a:cubicBezTo>
                    <a:cubicBezTo>
                      <a:pt x="770313" y="576059"/>
                      <a:pt x="506477" y="604381"/>
                      <a:pt x="747347" y="580292"/>
                    </a:cubicBezTo>
                    <a:cubicBezTo>
                      <a:pt x="791308" y="583223"/>
                      <a:pt x="835615" y="582854"/>
                      <a:pt x="879231" y="589085"/>
                    </a:cubicBezTo>
                    <a:cubicBezTo>
                      <a:pt x="897580" y="591706"/>
                      <a:pt x="914400" y="600807"/>
                      <a:pt x="931985" y="606669"/>
                    </a:cubicBezTo>
                    <a:cubicBezTo>
                      <a:pt x="940777" y="609600"/>
                      <a:pt x="949140" y="614540"/>
                      <a:pt x="958362" y="615462"/>
                    </a:cubicBezTo>
                    <a:lnTo>
                      <a:pt x="1046285" y="624254"/>
                    </a:lnTo>
                    <a:cubicBezTo>
                      <a:pt x="1128347" y="621323"/>
                      <a:pt x="1210674" y="622679"/>
                      <a:pt x="1292470" y="615462"/>
                    </a:cubicBezTo>
                    <a:cubicBezTo>
                      <a:pt x="1310934" y="613833"/>
                      <a:pt x="1327639" y="603739"/>
                      <a:pt x="1345224" y="597877"/>
                    </a:cubicBezTo>
                    <a:cubicBezTo>
                      <a:pt x="1345228" y="597876"/>
                      <a:pt x="1397974" y="580294"/>
                      <a:pt x="1397977" y="580292"/>
                    </a:cubicBezTo>
                    <a:cubicBezTo>
                      <a:pt x="1406769" y="574431"/>
                      <a:pt x="1414903" y="567434"/>
                      <a:pt x="1424354" y="562708"/>
                    </a:cubicBezTo>
                    <a:cubicBezTo>
                      <a:pt x="1432644" y="558563"/>
                      <a:pt x="1441790" y="556355"/>
                      <a:pt x="1450731" y="553916"/>
                    </a:cubicBezTo>
                    <a:cubicBezTo>
                      <a:pt x="1476876" y="546786"/>
                      <a:pt x="1533663" y="532365"/>
                      <a:pt x="1565031" y="527539"/>
                    </a:cubicBezTo>
                    <a:cubicBezTo>
                      <a:pt x="1588385" y="523946"/>
                      <a:pt x="1611924" y="521677"/>
                      <a:pt x="1635370" y="518746"/>
                    </a:cubicBezTo>
                    <a:cubicBezTo>
                      <a:pt x="1644162" y="515815"/>
                      <a:pt x="1652629" y="511612"/>
                      <a:pt x="1661747" y="509954"/>
                    </a:cubicBezTo>
                    <a:cubicBezTo>
                      <a:pt x="1758807" y="492307"/>
                      <a:pt x="1786758" y="503896"/>
                      <a:pt x="1907931" y="509954"/>
                    </a:cubicBezTo>
                    <a:cubicBezTo>
                      <a:pt x="1925787" y="514418"/>
                      <a:pt x="1951811" y="519968"/>
                      <a:pt x="1969477" y="527539"/>
                    </a:cubicBezTo>
                    <a:cubicBezTo>
                      <a:pt x="1981524" y="532702"/>
                      <a:pt x="1992600" y="539960"/>
                      <a:pt x="2004647" y="545123"/>
                    </a:cubicBezTo>
                    <a:cubicBezTo>
                      <a:pt x="2013166" y="548774"/>
                      <a:pt x="2022734" y="549771"/>
                      <a:pt x="2031024" y="553916"/>
                    </a:cubicBezTo>
                    <a:cubicBezTo>
                      <a:pt x="2040475" y="558642"/>
                      <a:pt x="2047506" y="567790"/>
                      <a:pt x="2057400" y="571500"/>
                    </a:cubicBezTo>
                    <a:cubicBezTo>
                      <a:pt x="2071393" y="576747"/>
                      <a:pt x="2086774" y="577050"/>
                      <a:pt x="2101362" y="580292"/>
                    </a:cubicBezTo>
                    <a:cubicBezTo>
                      <a:pt x="2144487" y="589875"/>
                      <a:pt x="2176722" y="602691"/>
                      <a:pt x="2224454" y="606669"/>
                    </a:cubicBezTo>
                    <a:cubicBezTo>
                      <a:pt x="2259623" y="609600"/>
                      <a:pt x="2294865" y="611767"/>
                      <a:pt x="2329962" y="615462"/>
                    </a:cubicBezTo>
                    <a:cubicBezTo>
                      <a:pt x="2350572" y="617631"/>
                      <a:pt x="2370830" y="622876"/>
                      <a:pt x="2391508" y="624254"/>
                    </a:cubicBezTo>
                    <a:cubicBezTo>
                      <a:pt x="2458830" y="628742"/>
                      <a:pt x="2526323" y="630115"/>
                      <a:pt x="2593731" y="633046"/>
                    </a:cubicBezTo>
                    <a:cubicBezTo>
                      <a:pt x="2671810" y="631272"/>
                      <a:pt x="2891615" y="648698"/>
                      <a:pt x="3024554" y="615462"/>
                    </a:cubicBezTo>
                    <a:cubicBezTo>
                      <a:pt x="3033545" y="613214"/>
                      <a:pt x="3042020" y="609215"/>
                      <a:pt x="3050931" y="606669"/>
                    </a:cubicBezTo>
                    <a:cubicBezTo>
                      <a:pt x="3088351" y="595977"/>
                      <a:pt x="3140403" y="587016"/>
                      <a:pt x="3174024" y="580292"/>
                    </a:cubicBezTo>
                    <a:cubicBezTo>
                      <a:pt x="3188678" y="577361"/>
                      <a:pt x="3203808" y="576226"/>
                      <a:pt x="3217985" y="571500"/>
                    </a:cubicBezTo>
                    <a:lnTo>
                      <a:pt x="3270739" y="553916"/>
                    </a:lnTo>
                    <a:cubicBezTo>
                      <a:pt x="3294530" y="538055"/>
                      <a:pt x="3304399" y="529900"/>
                      <a:pt x="3332285" y="518746"/>
                    </a:cubicBezTo>
                    <a:cubicBezTo>
                      <a:pt x="3349495" y="511862"/>
                      <a:pt x="3385039" y="501162"/>
                      <a:pt x="3385039" y="501162"/>
                    </a:cubicBezTo>
                    <a:cubicBezTo>
                      <a:pt x="3460632" y="450766"/>
                      <a:pt x="3364989" y="511187"/>
                      <a:pt x="3437793" y="474785"/>
                    </a:cubicBezTo>
                    <a:cubicBezTo>
                      <a:pt x="3447245" y="470059"/>
                      <a:pt x="3454457" y="461363"/>
                      <a:pt x="3464170" y="457200"/>
                    </a:cubicBezTo>
                    <a:cubicBezTo>
                      <a:pt x="3498581" y="442452"/>
                      <a:pt x="3516623" y="454469"/>
                      <a:pt x="3552093" y="430823"/>
                    </a:cubicBezTo>
                    <a:cubicBezTo>
                      <a:pt x="3560885" y="424962"/>
                      <a:pt x="3569019" y="417965"/>
                      <a:pt x="3578470" y="413239"/>
                    </a:cubicBezTo>
                    <a:cubicBezTo>
                      <a:pt x="3593250" y="405849"/>
                      <a:pt x="3625922" y="399882"/>
                      <a:pt x="3640016" y="395654"/>
                    </a:cubicBezTo>
                    <a:cubicBezTo>
                      <a:pt x="3657770" y="390328"/>
                      <a:pt x="3675185" y="383931"/>
                      <a:pt x="3692770" y="378069"/>
                    </a:cubicBezTo>
                    <a:lnTo>
                      <a:pt x="3824654" y="334108"/>
                    </a:lnTo>
                    <a:lnTo>
                      <a:pt x="3877408" y="316523"/>
                    </a:lnTo>
                    <a:cubicBezTo>
                      <a:pt x="3886200" y="313592"/>
                      <a:pt x="3894697" y="309549"/>
                      <a:pt x="3903785" y="307731"/>
                    </a:cubicBezTo>
                    <a:cubicBezTo>
                      <a:pt x="3918439" y="304800"/>
                      <a:pt x="3933329" y="302871"/>
                      <a:pt x="3947747" y="298939"/>
                    </a:cubicBezTo>
                    <a:cubicBezTo>
                      <a:pt x="3965629" y="294062"/>
                      <a:pt x="3982217" y="284401"/>
                      <a:pt x="4000500" y="281354"/>
                    </a:cubicBezTo>
                    <a:cubicBezTo>
                      <a:pt x="4110304" y="263054"/>
                      <a:pt x="3991464" y="281380"/>
                      <a:pt x="4158762" y="263769"/>
                    </a:cubicBezTo>
                    <a:cubicBezTo>
                      <a:pt x="4179372" y="261600"/>
                      <a:pt x="4199662" y="256772"/>
                      <a:pt x="4220308" y="254977"/>
                    </a:cubicBezTo>
                    <a:cubicBezTo>
                      <a:pt x="4267115" y="250907"/>
                      <a:pt x="4314121" y="249533"/>
                      <a:pt x="4360985" y="246185"/>
                    </a:cubicBezTo>
                    <a:cubicBezTo>
                      <a:pt x="4396187" y="243671"/>
                      <a:pt x="4431324" y="240323"/>
                      <a:pt x="4466493" y="237392"/>
                    </a:cubicBezTo>
                    <a:cubicBezTo>
                      <a:pt x="4478216" y="234461"/>
                      <a:pt x="4489785" y="230827"/>
                      <a:pt x="4501662" y="228600"/>
                    </a:cubicBezTo>
                    <a:cubicBezTo>
                      <a:pt x="4536706" y="222030"/>
                      <a:pt x="4607170" y="211016"/>
                      <a:pt x="4607170" y="211016"/>
                    </a:cubicBezTo>
                    <a:lnTo>
                      <a:pt x="4686300" y="184639"/>
                    </a:lnTo>
                    <a:cubicBezTo>
                      <a:pt x="4695092" y="181708"/>
                      <a:pt x="4703686" y="178094"/>
                      <a:pt x="4712677" y="175846"/>
                    </a:cubicBezTo>
                    <a:cubicBezTo>
                      <a:pt x="4724400" y="172915"/>
                      <a:pt x="4736228" y="170374"/>
                      <a:pt x="4747847" y="167054"/>
                    </a:cubicBezTo>
                    <a:cubicBezTo>
                      <a:pt x="4756758" y="164508"/>
                      <a:pt x="4765233" y="160510"/>
                      <a:pt x="4774224" y="158262"/>
                    </a:cubicBezTo>
                    <a:cubicBezTo>
                      <a:pt x="4788722" y="154637"/>
                      <a:pt x="4803687" y="153094"/>
                      <a:pt x="4818185" y="149469"/>
                    </a:cubicBezTo>
                    <a:cubicBezTo>
                      <a:pt x="4860551" y="138877"/>
                      <a:pt x="4832552" y="137777"/>
                      <a:pt x="4888524" y="131885"/>
                    </a:cubicBezTo>
                    <a:cubicBezTo>
                      <a:pt x="4929433" y="127579"/>
                      <a:pt x="4970488" y="123840"/>
                      <a:pt x="5011616" y="123092"/>
                    </a:cubicBezTo>
                    <a:lnTo>
                      <a:pt x="5855677" y="114300"/>
                    </a:lnTo>
                    <a:cubicBezTo>
                      <a:pt x="5864469" y="111369"/>
                      <a:pt x="5873765" y="109653"/>
                      <a:pt x="5882054" y="105508"/>
                    </a:cubicBezTo>
                    <a:cubicBezTo>
                      <a:pt x="5926863" y="83104"/>
                      <a:pt x="5893127" y="81683"/>
                      <a:pt x="5961185" y="70339"/>
                    </a:cubicBezTo>
                    <a:lnTo>
                      <a:pt x="6013939" y="61546"/>
                    </a:lnTo>
                    <a:cubicBezTo>
                      <a:pt x="6028642" y="58873"/>
                      <a:pt x="6043139" y="55085"/>
                      <a:pt x="6057900" y="52754"/>
                    </a:cubicBezTo>
                    <a:cubicBezTo>
                      <a:pt x="6113948" y="43904"/>
                      <a:pt x="6191421" y="33425"/>
                      <a:pt x="6251331" y="26377"/>
                    </a:cubicBezTo>
                    <a:cubicBezTo>
                      <a:pt x="6277689" y="23276"/>
                      <a:pt x="6304156" y="21093"/>
                      <a:pt x="6330462" y="17585"/>
                    </a:cubicBezTo>
                    <a:cubicBezTo>
                      <a:pt x="6348133" y="15229"/>
                      <a:pt x="6365568" y="11313"/>
                      <a:pt x="6383216" y="8792"/>
                    </a:cubicBezTo>
                    <a:cubicBezTo>
                      <a:pt x="6406607" y="5450"/>
                      <a:pt x="6430108" y="2931"/>
                      <a:pt x="6453554" y="0"/>
                    </a:cubicBezTo>
                    <a:lnTo>
                      <a:pt x="6963508" y="8792"/>
                    </a:lnTo>
                    <a:cubicBezTo>
                      <a:pt x="6995866" y="9730"/>
                      <a:pt x="7027935" y="15279"/>
                      <a:pt x="7060224" y="17585"/>
                    </a:cubicBezTo>
                    <a:lnTo>
                      <a:pt x="7332785" y="35169"/>
                    </a:lnTo>
                    <a:cubicBezTo>
                      <a:pt x="7468768" y="57835"/>
                      <a:pt x="7275528" y="27603"/>
                      <a:pt x="7543800" y="52754"/>
                    </a:cubicBezTo>
                    <a:cubicBezTo>
                      <a:pt x="7585067" y="56623"/>
                      <a:pt x="7666893" y="70339"/>
                      <a:pt x="7666893" y="70339"/>
                    </a:cubicBezTo>
                    <a:cubicBezTo>
                      <a:pt x="7986829" y="62340"/>
                      <a:pt x="8070949" y="54579"/>
                      <a:pt x="8396654" y="70339"/>
                    </a:cubicBezTo>
                    <a:cubicBezTo>
                      <a:pt x="8452581" y="73045"/>
                      <a:pt x="8508478" y="78717"/>
                      <a:pt x="8563708" y="87923"/>
                    </a:cubicBezTo>
                    <a:lnTo>
                      <a:pt x="8616462" y="96716"/>
                    </a:lnTo>
                    <a:cubicBezTo>
                      <a:pt x="8683253" y="92541"/>
                      <a:pt x="8777045" y="93013"/>
                      <a:pt x="8845062" y="70339"/>
                    </a:cubicBezTo>
                    <a:cubicBezTo>
                      <a:pt x="8853854" y="67408"/>
                      <a:pt x="8862351" y="63364"/>
                      <a:pt x="8871439" y="61546"/>
                    </a:cubicBezTo>
                    <a:cubicBezTo>
                      <a:pt x="8891760" y="57482"/>
                      <a:pt x="8912502" y="55905"/>
                      <a:pt x="8932985" y="52754"/>
                    </a:cubicBezTo>
                    <a:cubicBezTo>
                      <a:pt x="8950605" y="50043"/>
                      <a:pt x="8968199" y="47151"/>
                      <a:pt x="8985739" y="43962"/>
                    </a:cubicBezTo>
                    <a:cubicBezTo>
                      <a:pt x="9000442" y="41289"/>
                      <a:pt x="9015112" y="38411"/>
                      <a:pt x="9029700" y="35169"/>
                    </a:cubicBezTo>
                    <a:cubicBezTo>
                      <a:pt x="9041496" y="32548"/>
                      <a:pt x="9052801" y="26980"/>
                      <a:pt x="9064870" y="26377"/>
                    </a:cubicBezTo>
                    <a:cubicBezTo>
                      <a:pt x="9111704" y="24035"/>
                      <a:pt x="9158655" y="26377"/>
                      <a:pt x="9205547" y="26377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sp>
            <p:nvSpPr>
              <p:cNvPr id="28" name="任意多边形: 形状 4">
                <a:extLst>
                  <a:ext uri="{FF2B5EF4-FFF2-40B4-BE49-F238E27FC236}"/>
                </a:extLst>
              </p:cNvPr>
              <p:cNvSpPr/>
              <p:nvPr/>
            </p:nvSpPr>
            <p:spPr bwMode="auto">
              <a:xfrm>
                <a:off x="7565479" y="4512187"/>
                <a:ext cx="6918325" cy="560388"/>
              </a:xfrm>
              <a:custGeom>
                <a:avLst/>
                <a:gdLst>
                  <a:gd name="connsiteX0" fmla="*/ 0 w 9223131"/>
                  <a:gd name="connsiteY0" fmla="*/ 694593 h 748122"/>
                  <a:gd name="connsiteX1" fmla="*/ 131885 w 9223131"/>
                  <a:gd name="connsiteY1" fmla="*/ 703385 h 748122"/>
                  <a:gd name="connsiteX2" fmla="*/ 158262 w 9223131"/>
                  <a:gd name="connsiteY2" fmla="*/ 712177 h 748122"/>
                  <a:gd name="connsiteX3" fmla="*/ 263770 w 9223131"/>
                  <a:gd name="connsiteY3" fmla="*/ 720970 h 748122"/>
                  <a:gd name="connsiteX4" fmla="*/ 325316 w 9223131"/>
                  <a:gd name="connsiteY4" fmla="*/ 729762 h 748122"/>
                  <a:gd name="connsiteX5" fmla="*/ 474785 w 9223131"/>
                  <a:gd name="connsiteY5" fmla="*/ 747347 h 748122"/>
                  <a:gd name="connsiteX6" fmla="*/ 800100 w 9223131"/>
                  <a:gd name="connsiteY6" fmla="*/ 729762 h 748122"/>
                  <a:gd name="connsiteX7" fmla="*/ 852854 w 9223131"/>
                  <a:gd name="connsiteY7" fmla="*/ 720970 h 748122"/>
                  <a:gd name="connsiteX8" fmla="*/ 879231 w 9223131"/>
                  <a:gd name="connsiteY8" fmla="*/ 712177 h 748122"/>
                  <a:gd name="connsiteX9" fmla="*/ 931985 w 9223131"/>
                  <a:gd name="connsiteY9" fmla="*/ 703385 h 748122"/>
                  <a:gd name="connsiteX10" fmla="*/ 967154 w 9223131"/>
                  <a:gd name="connsiteY10" fmla="*/ 694593 h 748122"/>
                  <a:gd name="connsiteX11" fmla="*/ 1019908 w 9223131"/>
                  <a:gd name="connsiteY11" fmla="*/ 685800 h 748122"/>
                  <a:gd name="connsiteX12" fmla="*/ 1090247 w 9223131"/>
                  <a:gd name="connsiteY12" fmla="*/ 659423 h 748122"/>
                  <a:gd name="connsiteX13" fmla="*/ 1151793 w 9223131"/>
                  <a:gd name="connsiteY13" fmla="*/ 650631 h 748122"/>
                  <a:gd name="connsiteX14" fmla="*/ 1222131 w 9223131"/>
                  <a:gd name="connsiteY14" fmla="*/ 633047 h 748122"/>
                  <a:gd name="connsiteX15" fmla="*/ 1776047 w 9223131"/>
                  <a:gd name="connsiteY15" fmla="*/ 624254 h 748122"/>
                  <a:gd name="connsiteX16" fmla="*/ 2136531 w 9223131"/>
                  <a:gd name="connsiteY16" fmla="*/ 641839 h 748122"/>
                  <a:gd name="connsiteX17" fmla="*/ 2242039 w 9223131"/>
                  <a:gd name="connsiteY17" fmla="*/ 659423 h 748122"/>
                  <a:gd name="connsiteX18" fmla="*/ 2294793 w 9223131"/>
                  <a:gd name="connsiteY18" fmla="*/ 668216 h 748122"/>
                  <a:gd name="connsiteX19" fmla="*/ 2479431 w 9223131"/>
                  <a:gd name="connsiteY19" fmla="*/ 685800 h 748122"/>
                  <a:gd name="connsiteX20" fmla="*/ 2848708 w 9223131"/>
                  <a:gd name="connsiteY20" fmla="*/ 659423 h 748122"/>
                  <a:gd name="connsiteX21" fmla="*/ 2998177 w 9223131"/>
                  <a:gd name="connsiteY21" fmla="*/ 641839 h 748122"/>
                  <a:gd name="connsiteX22" fmla="*/ 3050931 w 9223131"/>
                  <a:gd name="connsiteY22" fmla="*/ 633047 h 748122"/>
                  <a:gd name="connsiteX23" fmla="*/ 3200400 w 9223131"/>
                  <a:gd name="connsiteY23" fmla="*/ 624254 h 748122"/>
                  <a:gd name="connsiteX24" fmla="*/ 3226777 w 9223131"/>
                  <a:gd name="connsiteY24" fmla="*/ 615462 h 748122"/>
                  <a:gd name="connsiteX25" fmla="*/ 3367454 w 9223131"/>
                  <a:gd name="connsiteY25" fmla="*/ 597877 h 748122"/>
                  <a:gd name="connsiteX26" fmla="*/ 3499339 w 9223131"/>
                  <a:gd name="connsiteY26" fmla="*/ 580293 h 748122"/>
                  <a:gd name="connsiteX27" fmla="*/ 3525716 w 9223131"/>
                  <a:gd name="connsiteY27" fmla="*/ 571500 h 748122"/>
                  <a:gd name="connsiteX28" fmla="*/ 3560885 w 9223131"/>
                  <a:gd name="connsiteY28" fmla="*/ 562708 h 748122"/>
                  <a:gd name="connsiteX29" fmla="*/ 3613639 w 9223131"/>
                  <a:gd name="connsiteY29" fmla="*/ 545123 h 748122"/>
                  <a:gd name="connsiteX30" fmla="*/ 3640016 w 9223131"/>
                  <a:gd name="connsiteY30" fmla="*/ 527539 h 748122"/>
                  <a:gd name="connsiteX31" fmla="*/ 3692770 w 9223131"/>
                  <a:gd name="connsiteY31" fmla="*/ 509954 h 748122"/>
                  <a:gd name="connsiteX32" fmla="*/ 3719147 w 9223131"/>
                  <a:gd name="connsiteY32" fmla="*/ 501162 h 748122"/>
                  <a:gd name="connsiteX33" fmla="*/ 3807070 w 9223131"/>
                  <a:gd name="connsiteY33" fmla="*/ 465993 h 748122"/>
                  <a:gd name="connsiteX34" fmla="*/ 3851031 w 9223131"/>
                  <a:gd name="connsiteY34" fmla="*/ 448408 h 748122"/>
                  <a:gd name="connsiteX35" fmla="*/ 3938954 w 9223131"/>
                  <a:gd name="connsiteY35" fmla="*/ 430823 h 748122"/>
                  <a:gd name="connsiteX36" fmla="*/ 4000500 w 9223131"/>
                  <a:gd name="connsiteY36" fmla="*/ 413239 h 748122"/>
                  <a:gd name="connsiteX37" fmla="*/ 4088424 w 9223131"/>
                  <a:gd name="connsiteY37" fmla="*/ 404447 h 748122"/>
                  <a:gd name="connsiteX38" fmla="*/ 4141177 w 9223131"/>
                  <a:gd name="connsiteY38" fmla="*/ 386862 h 748122"/>
                  <a:gd name="connsiteX39" fmla="*/ 4246685 w 9223131"/>
                  <a:gd name="connsiteY39" fmla="*/ 369277 h 748122"/>
                  <a:gd name="connsiteX40" fmla="*/ 4273062 w 9223131"/>
                  <a:gd name="connsiteY40" fmla="*/ 360485 h 748122"/>
                  <a:gd name="connsiteX41" fmla="*/ 4360985 w 9223131"/>
                  <a:gd name="connsiteY41" fmla="*/ 342900 h 748122"/>
                  <a:gd name="connsiteX42" fmla="*/ 4440116 w 9223131"/>
                  <a:gd name="connsiteY42" fmla="*/ 325316 h 748122"/>
                  <a:gd name="connsiteX43" fmla="*/ 4466493 w 9223131"/>
                  <a:gd name="connsiteY43" fmla="*/ 316523 h 748122"/>
                  <a:gd name="connsiteX44" fmla="*/ 4572000 w 9223131"/>
                  <a:gd name="connsiteY44" fmla="*/ 298939 h 748122"/>
                  <a:gd name="connsiteX45" fmla="*/ 4607170 w 9223131"/>
                  <a:gd name="connsiteY45" fmla="*/ 290147 h 748122"/>
                  <a:gd name="connsiteX46" fmla="*/ 4695093 w 9223131"/>
                  <a:gd name="connsiteY46" fmla="*/ 272562 h 748122"/>
                  <a:gd name="connsiteX47" fmla="*/ 4800600 w 9223131"/>
                  <a:gd name="connsiteY47" fmla="*/ 254977 h 748122"/>
                  <a:gd name="connsiteX48" fmla="*/ 4853354 w 9223131"/>
                  <a:gd name="connsiteY48" fmla="*/ 246185 h 748122"/>
                  <a:gd name="connsiteX49" fmla="*/ 4888524 w 9223131"/>
                  <a:gd name="connsiteY49" fmla="*/ 237393 h 748122"/>
                  <a:gd name="connsiteX50" fmla="*/ 5011616 w 9223131"/>
                  <a:gd name="connsiteY50" fmla="*/ 219808 h 748122"/>
                  <a:gd name="connsiteX51" fmla="*/ 5046785 w 9223131"/>
                  <a:gd name="connsiteY51" fmla="*/ 211016 h 748122"/>
                  <a:gd name="connsiteX52" fmla="*/ 5512777 w 9223131"/>
                  <a:gd name="connsiteY52" fmla="*/ 184639 h 748122"/>
                  <a:gd name="connsiteX53" fmla="*/ 5583116 w 9223131"/>
                  <a:gd name="connsiteY53" fmla="*/ 175847 h 748122"/>
                  <a:gd name="connsiteX54" fmla="*/ 5671039 w 9223131"/>
                  <a:gd name="connsiteY54" fmla="*/ 149470 h 748122"/>
                  <a:gd name="connsiteX55" fmla="*/ 5697416 w 9223131"/>
                  <a:gd name="connsiteY55" fmla="*/ 140677 h 748122"/>
                  <a:gd name="connsiteX56" fmla="*/ 5732585 w 9223131"/>
                  <a:gd name="connsiteY56" fmla="*/ 131885 h 748122"/>
                  <a:gd name="connsiteX57" fmla="*/ 5829300 w 9223131"/>
                  <a:gd name="connsiteY57" fmla="*/ 105508 h 748122"/>
                  <a:gd name="connsiteX58" fmla="*/ 5934808 w 9223131"/>
                  <a:gd name="connsiteY58" fmla="*/ 87923 h 748122"/>
                  <a:gd name="connsiteX59" fmla="*/ 5978770 w 9223131"/>
                  <a:gd name="connsiteY59" fmla="*/ 79131 h 748122"/>
                  <a:gd name="connsiteX60" fmla="*/ 6013939 w 9223131"/>
                  <a:gd name="connsiteY60" fmla="*/ 70339 h 748122"/>
                  <a:gd name="connsiteX61" fmla="*/ 6075485 w 9223131"/>
                  <a:gd name="connsiteY61" fmla="*/ 61547 h 748122"/>
                  <a:gd name="connsiteX62" fmla="*/ 6163408 w 9223131"/>
                  <a:gd name="connsiteY62" fmla="*/ 43962 h 748122"/>
                  <a:gd name="connsiteX63" fmla="*/ 6207370 w 9223131"/>
                  <a:gd name="connsiteY63" fmla="*/ 35170 h 748122"/>
                  <a:gd name="connsiteX64" fmla="*/ 6260124 w 9223131"/>
                  <a:gd name="connsiteY64" fmla="*/ 26377 h 748122"/>
                  <a:gd name="connsiteX65" fmla="*/ 6295293 w 9223131"/>
                  <a:gd name="connsiteY65" fmla="*/ 17585 h 748122"/>
                  <a:gd name="connsiteX66" fmla="*/ 6444762 w 9223131"/>
                  <a:gd name="connsiteY66" fmla="*/ 0 h 748122"/>
                  <a:gd name="connsiteX67" fmla="*/ 6822831 w 9223131"/>
                  <a:gd name="connsiteY67" fmla="*/ 17585 h 748122"/>
                  <a:gd name="connsiteX68" fmla="*/ 6901962 w 9223131"/>
                  <a:gd name="connsiteY68" fmla="*/ 35170 h 748122"/>
                  <a:gd name="connsiteX69" fmla="*/ 6981093 w 9223131"/>
                  <a:gd name="connsiteY69" fmla="*/ 43962 h 748122"/>
                  <a:gd name="connsiteX70" fmla="*/ 7095393 w 9223131"/>
                  <a:gd name="connsiteY70" fmla="*/ 61547 h 748122"/>
                  <a:gd name="connsiteX71" fmla="*/ 7209693 w 9223131"/>
                  <a:gd name="connsiteY71" fmla="*/ 70339 h 748122"/>
                  <a:gd name="connsiteX72" fmla="*/ 7605347 w 9223131"/>
                  <a:gd name="connsiteY72" fmla="*/ 87923 h 748122"/>
                  <a:gd name="connsiteX73" fmla="*/ 7675685 w 9223131"/>
                  <a:gd name="connsiteY73" fmla="*/ 96716 h 748122"/>
                  <a:gd name="connsiteX74" fmla="*/ 7702062 w 9223131"/>
                  <a:gd name="connsiteY74" fmla="*/ 105508 h 748122"/>
                  <a:gd name="connsiteX75" fmla="*/ 7895493 w 9223131"/>
                  <a:gd name="connsiteY75" fmla="*/ 123093 h 748122"/>
                  <a:gd name="connsiteX76" fmla="*/ 7930662 w 9223131"/>
                  <a:gd name="connsiteY76" fmla="*/ 131885 h 748122"/>
                  <a:gd name="connsiteX77" fmla="*/ 8062547 w 9223131"/>
                  <a:gd name="connsiteY77" fmla="*/ 149470 h 748122"/>
                  <a:gd name="connsiteX78" fmla="*/ 8124093 w 9223131"/>
                  <a:gd name="connsiteY78" fmla="*/ 158262 h 748122"/>
                  <a:gd name="connsiteX79" fmla="*/ 8932985 w 9223131"/>
                  <a:gd name="connsiteY79" fmla="*/ 140677 h 748122"/>
                  <a:gd name="connsiteX80" fmla="*/ 9020908 w 9223131"/>
                  <a:gd name="connsiteY80" fmla="*/ 123093 h 748122"/>
                  <a:gd name="connsiteX81" fmla="*/ 9100039 w 9223131"/>
                  <a:gd name="connsiteY81" fmla="*/ 105508 h 748122"/>
                  <a:gd name="connsiteX82" fmla="*/ 9170377 w 9223131"/>
                  <a:gd name="connsiteY82" fmla="*/ 87923 h 748122"/>
                  <a:gd name="connsiteX83" fmla="*/ 9223131 w 9223131"/>
                  <a:gd name="connsiteY83" fmla="*/ 79131 h 74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9223131" h="748122">
                    <a:moveTo>
                      <a:pt x="0" y="694593"/>
                    </a:moveTo>
                    <a:cubicBezTo>
                      <a:pt x="43962" y="697524"/>
                      <a:pt x="88095" y="698520"/>
                      <a:pt x="131885" y="703385"/>
                    </a:cubicBezTo>
                    <a:cubicBezTo>
                      <a:pt x="141096" y="704408"/>
                      <a:pt x="149075" y="710952"/>
                      <a:pt x="158262" y="712177"/>
                    </a:cubicBezTo>
                    <a:cubicBezTo>
                      <a:pt x="193244" y="716841"/>
                      <a:pt x="228673" y="717275"/>
                      <a:pt x="263770" y="720970"/>
                    </a:cubicBezTo>
                    <a:cubicBezTo>
                      <a:pt x="284380" y="723139"/>
                      <a:pt x="304801" y="726831"/>
                      <a:pt x="325316" y="729762"/>
                    </a:cubicBezTo>
                    <a:cubicBezTo>
                      <a:pt x="383026" y="748998"/>
                      <a:pt x="376586" y="749272"/>
                      <a:pt x="474785" y="747347"/>
                    </a:cubicBezTo>
                    <a:cubicBezTo>
                      <a:pt x="583361" y="745218"/>
                      <a:pt x="800100" y="729762"/>
                      <a:pt x="800100" y="729762"/>
                    </a:cubicBezTo>
                    <a:cubicBezTo>
                      <a:pt x="817685" y="726831"/>
                      <a:pt x="835451" y="724837"/>
                      <a:pt x="852854" y="720970"/>
                    </a:cubicBezTo>
                    <a:cubicBezTo>
                      <a:pt x="861901" y="718959"/>
                      <a:pt x="870184" y="714188"/>
                      <a:pt x="879231" y="712177"/>
                    </a:cubicBezTo>
                    <a:cubicBezTo>
                      <a:pt x="896634" y="708310"/>
                      <a:pt x="914504" y="706881"/>
                      <a:pt x="931985" y="703385"/>
                    </a:cubicBezTo>
                    <a:cubicBezTo>
                      <a:pt x="943834" y="701015"/>
                      <a:pt x="955305" y="696963"/>
                      <a:pt x="967154" y="694593"/>
                    </a:cubicBezTo>
                    <a:cubicBezTo>
                      <a:pt x="984635" y="691097"/>
                      <a:pt x="1002323" y="688731"/>
                      <a:pt x="1019908" y="685800"/>
                    </a:cubicBezTo>
                    <a:cubicBezTo>
                      <a:pt x="1025519" y="683556"/>
                      <a:pt x="1076471" y="662178"/>
                      <a:pt x="1090247" y="659423"/>
                    </a:cubicBezTo>
                    <a:cubicBezTo>
                      <a:pt x="1110568" y="655359"/>
                      <a:pt x="1131472" y="654695"/>
                      <a:pt x="1151793" y="650631"/>
                    </a:cubicBezTo>
                    <a:cubicBezTo>
                      <a:pt x="1175491" y="645891"/>
                      <a:pt x="1197967" y="633431"/>
                      <a:pt x="1222131" y="633047"/>
                    </a:cubicBezTo>
                    <a:lnTo>
                      <a:pt x="1776047" y="624254"/>
                    </a:lnTo>
                    <a:cubicBezTo>
                      <a:pt x="1828455" y="626270"/>
                      <a:pt x="2055796" y="632869"/>
                      <a:pt x="2136531" y="641839"/>
                    </a:cubicBezTo>
                    <a:cubicBezTo>
                      <a:pt x="2171967" y="645776"/>
                      <a:pt x="2206870" y="653561"/>
                      <a:pt x="2242039" y="659423"/>
                    </a:cubicBezTo>
                    <a:cubicBezTo>
                      <a:pt x="2259624" y="662354"/>
                      <a:pt x="2277046" y="666526"/>
                      <a:pt x="2294793" y="668216"/>
                    </a:cubicBezTo>
                    <a:lnTo>
                      <a:pt x="2479431" y="685800"/>
                    </a:lnTo>
                    <a:cubicBezTo>
                      <a:pt x="2644480" y="677548"/>
                      <a:pt x="2680073" y="678159"/>
                      <a:pt x="2848708" y="659423"/>
                    </a:cubicBezTo>
                    <a:lnTo>
                      <a:pt x="2998177" y="641839"/>
                    </a:lnTo>
                    <a:cubicBezTo>
                      <a:pt x="3015825" y="639318"/>
                      <a:pt x="3033171" y="634591"/>
                      <a:pt x="3050931" y="633047"/>
                    </a:cubicBezTo>
                    <a:cubicBezTo>
                      <a:pt x="3100653" y="628723"/>
                      <a:pt x="3150577" y="627185"/>
                      <a:pt x="3200400" y="624254"/>
                    </a:cubicBezTo>
                    <a:cubicBezTo>
                      <a:pt x="3209192" y="621323"/>
                      <a:pt x="3217623" y="616907"/>
                      <a:pt x="3226777" y="615462"/>
                    </a:cubicBezTo>
                    <a:cubicBezTo>
                      <a:pt x="3273456" y="608092"/>
                      <a:pt x="3320431" y="602579"/>
                      <a:pt x="3367454" y="597877"/>
                    </a:cubicBezTo>
                    <a:cubicBezTo>
                      <a:pt x="3422381" y="592385"/>
                      <a:pt x="3450781" y="592433"/>
                      <a:pt x="3499339" y="580293"/>
                    </a:cubicBezTo>
                    <a:cubicBezTo>
                      <a:pt x="3508330" y="578045"/>
                      <a:pt x="3516805" y="574046"/>
                      <a:pt x="3525716" y="571500"/>
                    </a:cubicBezTo>
                    <a:cubicBezTo>
                      <a:pt x="3537335" y="568180"/>
                      <a:pt x="3549311" y="566180"/>
                      <a:pt x="3560885" y="562708"/>
                    </a:cubicBezTo>
                    <a:cubicBezTo>
                      <a:pt x="3578639" y="557382"/>
                      <a:pt x="3598216" y="555405"/>
                      <a:pt x="3613639" y="545123"/>
                    </a:cubicBezTo>
                    <a:cubicBezTo>
                      <a:pt x="3622431" y="539262"/>
                      <a:pt x="3630360" y="531831"/>
                      <a:pt x="3640016" y="527539"/>
                    </a:cubicBezTo>
                    <a:cubicBezTo>
                      <a:pt x="3656954" y="520011"/>
                      <a:pt x="3675185" y="515816"/>
                      <a:pt x="3692770" y="509954"/>
                    </a:cubicBezTo>
                    <a:cubicBezTo>
                      <a:pt x="3701562" y="507023"/>
                      <a:pt x="3710858" y="505307"/>
                      <a:pt x="3719147" y="501162"/>
                    </a:cubicBezTo>
                    <a:cubicBezTo>
                      <a:pt x="3801637" y="459916"/>
                      <a:pt x="3698406" y="509460"/>
                      <a:pt x="3807070" y="465993"/>
                    </a:cubicBezTo>
                    <a:cubicBezTo>
                      <a:pt x="3821724" y="460131"/>
                      <a:pt x="3835781" y="452475"/>
                      <a:pt x="3851031" y="448408"/>
                    </a:cubicBezTo>
                    <a:cubicBezTo>
                      <a:pt x="3879910" y="440707"/>
                      <a:pt x="3910600" y="440274"/>
                      <a:pt x="3938954" y="430823"/>
                    </a:cubicBezTo>
                    <a:cubicBezTo>
                      <a:pt x="3957743" y="424560"/>
                      <a:pt x="3981181" y="415999"/>
                      <a:pt x="4000500" y="413239"/>
                    </a:cubicBezTo>
                    <a:cubicBezTo>
                      <a:pt x="4029658" y="409074"/>
                      <a:pt x="4059116" y="407378"/>
                      <a:pt x="4088424" y="404447"/>
                    </a:cubicBezTo>
                    <a:cubicBezTo>
                      <a:pt x="4106008" y="398585"/>
                      <a:pt x="4122828" y="389483"/>
                      <a:pt x="4141177" y="386862"/>
                    </a:cubicBezTo>
                    <a:cubicBezTo>
                      <a:pt x="4175931" y="381897"/>
                      <a:pt x="4212390" y="377851"/>
                      <a:pt x="4246685" y="369277"/>
                    </a:cubicBezTo>
                    <a:cubicBezTo>
                      <a:pt x="4255676" y="367029"/>
                      <a:pt x="4264031" y="362569"/>
                      <a:pt x="4273062" y="360485"/>
                    </a:cubicBezTo>
                    <a:cubicBezTo>
                      <a:pt x="4302185" y="353764"/>
                      <a:pt x="4332631" y="352351"/>
                      <a:pt x="4360985" y="342900"/>
                    </a:cubicBezTo>
                    <a:cubicBezTo>
                      <a:pt x="4404274" y="328471"/>
                      <a:pt x="4378220" y="335632"/>
                      <a:pt x="4440116" y="325316"/>
                    </a:cubicBezTo>
                    <a:cubicBezTo>
                      <a:pt x="4448908" y="322385"/>
                      <a:pt x="4457502" y="318771"/>
                      <a:pt x="4466493" y="316523"/>
                    </a:cubicBezTo>
                    <a:cubicBezTo>
                      <a:pt x="4515081" y="304376"/>
                      <a:pt x="4517424" y="308862"/>
                      <a:pt x="4572000" y="298939"/>
                    </a:cubicBezTo>
                    <a:cubicBezTo>
                      <a:pt x="4583889" y="296777"/>
                      <a:pt x="4595354" y="292679"/>
                      <a:pt x="4607170" y="290147"/>
                    </a:cubicBezTo>
                    <a:cubicBezTo>
                      <a:pt x="4636395" y="283885"/>
                      <a:pt x="4665612" y="277476"/>
                      <a:pt x="4695093" y="272562"/>
                    </a:cubicBezTo>
                    <a:lnTo>
                      <a:pt x="4800600" y="254977"/>
                    </a:lnTo>
                    <a:cubicBezTo>
                      <a:pt x="4818185" y="252046"/>
                      <a:pt x="4836059" y="250509"/>
                      <a:pt x="4853354" y="246185"/>
                    </a:cubicBezTo>
                    <a:cubicBezTo>
                      <a:pt x="4865077" y="243254"/>
                      <a:pt x="4876675" y="239763"/>
                      <a:pt x="4888524" y="237393"/>
                    </a:cubicBezTo>
                    <a:cubicBezTo>
                      <a:pt x="4930796" y="228938"/>
                      <a:pt x="4968373" y="225213"/>
                      <a:pt x="5011616" y="219808"/>
                    </a:cubicBezTo>
                    <a:cubicBezTo>
                      <a:pt x="5023339" y="216877"/>
                      <a:pt x="5034835" y="212809"/>
                      <a:pt x="5046785" y="211016"/>
                    </a:cubicBezTo>
                    <a:cubicBezTo>
                      <a:pt x="5244625" y="181340"/>
                      <a:pt x="5256091" y="191576"/>
                      <a:pt x="5512777" y="184639"/>
                    </a:cubicBezTo>
                    <a:cubicBezTo>
                      <a:pt x="5536223" y="181708"/>
                      <a:pt x="5559809" y="179732"/>
                      <a:pt x="5583116" y="175847"/>
                    </a:cubicBezTo>
                    <a:cubicBezTo>
                      <a:pt x="5609682" y="171419"/>
                      <a:pt x="5647601" y="157283"/>
                      <a:pt x="5671039" y="149470"/>
                    </a:cubicBezTo>
                    <a:cubicBezTo>
                      <a:pt x="5679831" y="146539"/>
                      <a:pt x="5688425" y="142925"/>
                      <a:pt x="5697416" y="140677"/>
                    </a:cubicBezTo>
                    <a:cubicBezTo>
                      <a:pt x="5709139" y="137746"/>
                      <a:pt x="5720966" y="135205"/>
                      <a:pt x="5732585" y="131885"/>
                    </a:cubicBezTo>
                    <a:cubicBezTo>
                      <a:pt x="5791527" y="115045"/>
                      <a:pt x="5724838" y="126399"/>
                      <a:pt x="5829300" y="105508"/>
                    </a:cubicBezTo>
                    <a:cubicBezTo>
                      <a:pt x="5932905" y="84788"/>
                      <a:pt x="5803939" y="109735"/>
                      <a:pt x="5934808" y="87923"/>
                    </a:cubicBezTo>
                    <a:cubicBezTo>
                      <a:pt x="5949549" y="85466"/>
                      <a:pt x="5964182" y="82373"/>
                      <a:pt x="5978770" y="79131"/>
                    </a:cubicBezTo>
                    <a:cubicBezTo>
                      <a:pt x="5990566" y="76510"/>
                      <a:pt x="6002050" y="72501"/>
                      <a:pt x="6013939" y="70339"/>
                    </a:cubicBezTo>
                    <a:cubicBezTo>
                      <a:pt x="6034328" y="66632"/>
                      <a:pt x="6055077" y="65148"/>
                      <a:pt x="6075485" y="61547"/>
                    </a:cubicBezTo>
                    <a:cubicBezTo>
                      <a:pt x="6104918" y="56353"/>
                      <a:pt x="6134100" y="49824"/>
                      <a:pt x="6163408" y="43962"/>
                    </a:cubicBezTo>
                    <a:cubicBezTo>
                      <a:pt x="6178062" y="41031"/>
                      <a:pt x="6192629" y="37627"/>
                      <a:pt x="6207370" y="35170"/>
                    </a:cubicBezTo>
                    <a:cubicBezTo>
                      <a:pt x="6224955" y="32239"/>
                      <a:pt x="6242643" y="29873"/>
                      <a:pt x="6260124" y="26377"/>
                    </a:cubicBezTo>
                    <a:cubicBezTo>
                      <a:pt x="6271973" y="24007"/>
                      <a:pt x="6283404" y="19747"/>
                      <a:pt x="6295293" y="17585"/>
                    </a:cubicBezTo>
                    <a:cubicBezTo>
                      <a:pt x="6342798" y="8948"/>
                      <a:pt x="6397615" y="4715"/>
                      <a:pt x="6444762" y="0"/>
                    </a:cubicBezTo>
                    <a:cubicBezTo>
                      <a:pt x="6489748" y="1363"/>
                      <a:pt x="6722217" y="1699"/>
                      <a:pt x="6822831" y="17585"/>
                    </a:cubicBezTo>
                    <a:cubicBezTo>
                      <a:pt x="6849521" y="21799"/>
                      <a:pt x="6875309" y="30728"/>
                      <a:pt x="6901962" y="35170"/>
                    </a:cubicBezTo>
                    <a:cubicBezTo>
                      <a:pt x="6928140" y="39533"/>
                      <a:pt x="6954797" y="40376"/>
                      <a:pt x="6981093" y="43962"/>
                    </a:cubicBezTo>
                    <a:cubicBezTo>
                      <a:pt x="7019288" y="49170"/>
                      <a:pt x="7057099" y="57128"/>
                      <a:pt x="7095393" y="61547"/>
                    </a:cubicBezTo>
                    <a:cubicBezTo>
                      <a:pt x="7133354" y="65927"/>
                      <a:pt x="7171560" y="67879"/>
                      <a:pt x="7209693" y="70339"/>
                    </a:cubicBezTo>
                    <a:cubicBezTo>
                      <a:pt x="7369630" y="80657"/>
                      <a:pt x="7431137" y="81471"/>
                      <a:pt x="7605347" y="87923"/>
                    </a:cubicBezTo>
                    <a:cubicBezTo>
                      <a:pt x="7628793" y="90854"/>
                      <a:pt x="7652438" y="92489"/>
                      <a:pt x="7675685" y="96716"/>
                    </a:cubicBezTo>
                    <a:cubicBezTo>
                      <a:pt x="7684803" y="98374"/>
                      <a:pt x="7692860" y="104404"/>
                      <a:pt x="7702062" y="105508"/>
                    </a:cubicBezTo>
                    <a:cubicBezTo>
                      <a:pt x="7766344" y="113222"/>
                      <a:pt x="7895493" y="123093"/>
                      <a:pt x="7895493" y="123093"/>
                    </a:cubicBezTo>
                    <a:cubicBezTo>
                      <a:pt x="7907216" y="126024"/>
                      <a:pt x="7918773" y="129723"/>
                      <a:pt x="7930662" y="131885"/>
                    </a:cubicBezTo>
                    <a:cubicBezTo>
                      <a:pt x="7961031" y="137406"/>
                      <a:pt x="8033863" y="145645"/>
                      <a:pt x="8062547" y="149470"/>
                    </a:cubicBezTo>
                    <a:lnTo>
                      <a:pt x="8124093" y="158262"/>
                    </a:lnTo>
                    <a:cubicBezTo>
                      <a:pt x="8393724" y="152400"/>
                      <a:pt x="8668528" y="193567"/>
                      <a:pt x="8932985" y="140677"/>
                    </a:cubicBezTo>
                    <a:lnTo>
                      <a:pt x="9020908" y="123093"/>
                    </a:lnTo>
                    <a:cubicBezTo>
                      <a:pt x="9051116" y="117051"/>
                      <a:pt x="9071075" y="113783"/>
                      <a:pt x="9100039" y="105508"/>
                    </a:cubicBezTo>
                    <a:cubicBezTo>
                      <a:pt x="9240757" y="65304"/>
                      <a:pt x="8955820" y="141564"/>
                      <a:pt x="9170377" y="87923"/>
                    </a:cubicBezTo>
                    <a:cubicBezTo>
                      <a:pt x="9216665" y="76351"/>
                      <a:pt x="9176510" y="79131"/>
                      <a:pt x="9223131" y="79131"/>
                    </a:cubicBez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2100"/>
              </a:p>
            </p:txBody>
          </p:sp>
          <p:pic>
            <p:nvPicPr>
              <p:cNvPr id="29" name="图片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28" t="7436" r="883" b="1282"/>
              <a:stretch>
                <a:fillRect/>
              </a:stretch>
            </p:blipFill>
            <p:spPr bwMode="auto">
              <a:xfrm>
                <a:off x="7321493" y="1736136"/>
                <a:ext cx="7181361" cy="4693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文本框 56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69185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P1t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57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46690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P1s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58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295396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P2x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59">
              <a:extLst>
                <a:ext uri="{FF2B5EF4-FFF2-40B4-BE49-F238E27FC236}"/>
              </a:extLst>
            </p:cNvPr>
            <p:cNvSpPr txBox="1"/>
            <p:nvPr/>
          </p:nvSpPr>
          <p:spPr bwMode="auto">
            <a:xfrm>
              <a:off x="8694532" y="4870530"/>
              <a:ext cx="255442" cy="12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C2b1</a:t>
              </a:r>
              <a:endPara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图片 6" descr="渠口岩性.bmp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350" y="4133088"/>
            <a:ext cx="4695369" cy="209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49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63" y="1714488"/>
            <a:ext cx="1067259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971" y="714356"/>
            <a:ext cx="8477309" cy="566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/>
          <a:srcRect l="13546" r="2468"/>
          <a:stretch>
            <a:fillRect/>
          </a:stretch>
        </p:blipFill>
        <p:spPr bwMode="auto">
          <a:xfrm>
            <a:off x="0" y="2000240"/>
            <a:ext cx="590554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图片 1"/>
          <p:cNvPicPr>
            <a:picLocks noChangeAspect="1" noChangeArrowheads="1"/>
          </p:cNvPicPr>
          <p:nvPr/>
        </p:nvPicPr>
        <p:blipFill>
          <a:blip r:embed="rId3"/>
          <a:srcRect l="13546"/>
          <a:stretch>
            <a:fillRect/>
          </a:stretch>
        </p:blipFill>
        <p:spPr bwMode="auto">
          <a:xfrm>
            <a:off x="6112941" y="2000240"/>
            <a:ext cx="607906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012" t="15881" r="12681" b="-1"/>
          <a:stretch/>
        </p:blipFill>
        <p:spPr bwMode="auto">
          <a:xfrm>
            <a:off x="226141" y="1155489"/>
            <a:ext cx="337839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7" name="TextBox 16"/>
          <p:cNvSpPr txBox="1"/>
          <p:nvPr/>
        </p:nvSpPr>
        <p:spPr>
          <a:xfrm>
            <a:off x="422786" y="5428091"/>
            <a:ext cx="3057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一体化宽</a:t>
            </a: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频带三分量无缆地震仪</a:t>
            </a:r>
            <a:endParaRPr lang="zh-CN" altLang="en-US" sz="2400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" name="标题 4"/>
          <p:cNvSpPr>
            <a:spLocks noGrp="1"/>
          </p:cNvSpPr>
          <p:nvPr>
            <p:ph type="title"/>
          </p:nvPr>
        </p:nvSpPr>
        <p:spPr>
          <a:xfrm>
            <a:off x="1524001" y="127909"/>
            <a:ext cx="9010091" cy="708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新型仪器装备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自主研发制造地震仪</a:t>
            </a:r>
            <a:endParaRPr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490" t="3944" r="20678" b="4351"/>
          <a:stretch/>
        </p:blipFill>
        <p:spPr>
          <a:xfrm>
            <a:off x="3854244" y="1148536"/>
            <a:ext cx="3619000" cy="39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5176C08-76F9-416E-88BD-A06438C7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5807" t="57468" r="16221" b="1697"/>
          <a:stretch/>
        </p:blipFill>
        <p:spPr>
          <a:xfrm>
            <a:off x="7722949" y="1155489"/>
            <a:ext cx="4170263" cy="3960000"/>
          </a:xfrm>
          <a:prstGeom prst="rect">
            <a:avLst/>
          </a:prstGeom>
        </p:spPr>
      </p:pic>
      <p:sp>
        <p:nvSpPr>
          <p:cNvPr id="10" name="TextBox 16"/>
          <p:cNvSpPr txBox="1"/>
          <p:nvPr/>
        </p:nvSpPr>
        <p:spPr>
          <a:xfrm>
            <a:off x="4065637" y="5428091"/>
            <a:ext cx="2900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一体化单分量</a:t>
            </a:r>
            <a:endParaRPr lang="en-US" altLang="zh-CN" sz="2400" kern="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无缆地震仪</a:t>
            </a:r>
            <a:endParaRPr lang="zh-CN" altLang="en-US" sz="2400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8357821" y="5428090"/>
            <a:ext cx="2900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小型无缆（无大线）</a:t>
            </a:r>
            <a:endParaRPr lang="en-US" altLang="zh-CN" sz="2400" kern="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数字地震仪</a:t>
            </a:r>
            <a:endParaRPr lang="zh-CN" altLang="en-US" sz="2400" kern="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57325" y="9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516702" y="880588"/>
            <a:ext cx="9036496" cy="668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52187" tIns="26093" rIns="52187" bIns="26093" numCol="1" anchor="t" anchorCtr="0" compatLnSpc="1">
            <a:spAutoFit/>
          </a:bodyPr>
          <a:lstStyle/>
          <a:p>
            <a:pPr marL="262255" lvl="0" indent="-262255" algn="ctr" defTabSz="5238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4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海拉尔采空区</a:t>
            </a:r>
            <a:endParaRPr kumimoji="1" lang="zh-CN" alt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5804" y="1607352"/>
            <a:ext cx="8541672" cy="474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472517" y="192488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rPr>
              <a:t>三维地震</a:t>
            </a:r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840DAD0C-A5F3-4F3B-A723-1C292CCA4244}"/>
              </a:ext>
            </a:extLst>
          </p:cNvPr>
          <p:cNvSpPr txBox="1"/>
          <p:nvPr/>
        </p:nvSpPr>
        <p:spPr>
          <a:xfrm>
            <a:off x="5388114" y="24384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C789046-F41C-4BBA-857A-CD69067C92A3}"/>
              </a:ext>
            </a:extLst>
          </p:cNvPr>
          <p:cNvSpPr txBox="1"/>
          <p:nvPr/>
        </p:nvSpPr>
        <p:spPr>
          <a:xfrm>
            <a:off x="1229360" y="1493520"/>
            <a:ext cx="9357360" cy="3409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物探是地质家的眼睛，是破除地下迷雾的利剑，同时物探也是多解的，需要地质的结合来降低多解性。所以我们需要更多的支持，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以完善不足，努力创新</a:t>
            </a: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，用更好的装备和技术回报大家，真实可靠的解决各项地质问题。</a:t>
            </a:r>
            <a:endParaRPr lang="en-US" altLang="zh-CN" sz="28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8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0" y="4929199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谢谢各位领导、专家！敬请批评指正！</a:t>
            </a:r>
          </a:p>
        </p:txBody>
      </p:sp>
      <p:pic>
        <p:nvPicPr>
          <p:cNvPr id="1026" name="Picture 2" descr="Q:\照片集合\2016-09红寺堡\IMG_20160903_14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5812"/>
            <a:ext cx="12192000" cy="32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76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524001" y="127909"/>
            <a:ext cx="9010091" cy="708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新型仪器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装备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性能优势</a:t>
            </a:r>
            <a:endParaRPr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pic>
        <p:nvPicPr>
          <p:cNvPr id="16" name="Picture 4" descr="http://news.sinopecnews.com.cn/news/images/attachement/jpeg/site1/20160815/imglib_ori_1471227190453.jpeg">
            <a:extLst>
              <a:ext uri="{FF2B5EF4-FFF2-40B4-BE49-F238E27FC236}">
                <a16:creationId xmlns="" xmlns:a16="http://schemas.microsoft.com/office/drawing/2014/main" id="{FE035B1E-6682-4993-81B5-C5CDF99B1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6662" y="1007370"/>
            <a:ext cx="4283035" cy="2767014"/>
          </a:xfrm>
          <a:prstGeom prst="rect">
            <a:avLst/>
          </a:prstGeom>
          <a:noFill/>
        </p:spPr>
      </p:pic>
      <p:sp>
        <p:nvSpPr>
          <p:cNvPr id="20" name="文本框 8">
            <a:extLst>
              <a:ext uri="{FF2B5EF4-FFF2-40B4-BE49-F238E27FC236}">
                <a16:creationId xmlns="" xmlns:a16="http://schemas.microsoft.com/office/drawing/2014/main" id="{61FA13DE-4664-49AE-BCDF-31820A077093}"/>
              </a:ext>
            </a:extLst>
          </p:cNvPr>
          <p:cNvSpPr txBox="1"/>
          <p:nvPr/>
        </p:nvSpPr>
        <p:spPr>
          <a:xfrm>
            <a:off x="570271" y="4251558"/>
            <a:ext cx="5377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不足：</a:t>
            </a:r>
            <a:endParaRPr lang="en-US" altLang="zh-CN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设备成本高，线缆多，重量大；</a:t>
            </a:r>
            <a:endParaRPr lang="en-US" altLang="zh-CN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条电缆（大线）出现断点，将丢失整条测线数据，需停工重新布置或修复大线；</a:t>
            </a:r>
            <a:endParaRPr lang="en-US" altLang="zh-CN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人力成本高，布置排列效率低；</a:t>
            </a:r>
            <a:endParaRPr lang="en-US" altLang="zh-CN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有缆连接，电缆易受到电缆长度限制，地表环境限制，地形限制。</a:t>
            </a:r>
            <a:endParaRPr lang="zh-CN" altLang="en-US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63086" y="963561"/>
            <a:ext cx="0" cy="5437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497393" y="3882226"/>
            <a:ext cx="19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</a:rPr>
              <a:t>常规有缆地震仪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21321" y="3845298"/>
            <a:ext cx="19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</a:rPr>
              <a:t>新型无缆地震仪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2" name="文本框 8">
            <a:extLst>
              <a:ext uri="{FF2B5EF4-FFF2-40B4-BE49-F238E27FC236}">
                <a16:creationId xmlns="" xmlns:a16="http://schemas.microsoft.com/office/drawing/2014/main" id="{61FA13DE-4664-49AE-BCDF-31820A077093}"/>
              </a:ext>
            </a:extLst>
          </p:cNvPr>
          <p:cNvSpPr txBox="1"/>
          <p:nvPr/>
        </p:nvSpPr>
        <p:spPr>
          <a:xfrm>
            <a:off x="6233652" y="4251558"/>
            <a:ext cx="5742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优势：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设备成本大幅减低，可降低一半；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单个地震仪损坏，只丢失单道数据，不影响整体外业数据采集，和成果分析，必要时可快速更换；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人力需求降低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三分之二，极大的提高了施工效率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连接，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适应各种复杂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地表环境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490" t="3944" r="20678" b="4351"/>
          <a:stretch/>
        </p:blipFill>
        <p:spPr>
          <a:xfrm>
            <a:off x="7164372" y="965656"/>
            <a:ext cx="3314652" cy="28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9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4"/>
          <p:cNvSpPr>
            <a:spLocks noGrp="1"/>
          </p:cNvSpPr>
          <p:nvPr>
            <p:ph type="title"/>
          </p:nvPr>
        </p:nvSpPr>
        <p:spPr>
          <a:xfrm>
            <a:off x="1524001" y="127909"/>
            <a:ext cx="9010091" cy="708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新型仪器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装备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性能优势</a:t>
            </a:r>
            <a:endParaRPr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1847505"/>
              </p:ext>
            </p:extLst>
          </p:nvPr>
        </p:nvGraphicFramePr>
        <p:xfrm>
          <a:off x="973392" y="1250608"/>
          <a:ext cx="9910917" cy="4582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56389"/>
                <a:gridCol w="3588774"/>
                <a:gridCol w="37657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性能指标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参数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优势描述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检波器频率相应范围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0.2Hz(5s)</a:t>
                      </a:r>
                      <a:r>
                        <a:rPr lang="en-US" altLang="zh-CN" baseline="0" dirty="0" smtClean="0"/>
                        <a:t> – 800Hz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等同于国际领先水平，领先于国产同类产品。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连续采集工作时间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28</a:t>
                      </a:r>
                      <a:r>
                        <a:rPr lang="zh-CN" altLang="en-US" dirty="0" smtClean="0"/>
                        <a:t>天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有缆地震仪不适用于连续监测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数据回收方式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存储卡</a:t>
                      </a:r>
                      <a:r>
                        <a:rPr lang="en-US" altLang="zh-CN" dirty="0" smtClean="0"/>
                        <a:t>/</a:t>
                      </a:r>
                      <a:r>
                        <a:rPr lang="zh-CN" altLang="en-US" dirty="0" smtClean="0"/>
                        <a:t>无线回传</a:t>
                      </a:r>
                      <a:r>
                        <a:rPr lang="en-US" altLang="zh-CN" dirty="0" smtClean="0"/>
                        <a:t>/</a:t>
                      </a:r>
                      <a:r>
                        <a:rPr lang="zh-CN" altLang="en-US" dirty="0" smtClean="0"/>
                        <a:t>连线导出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多种方式快捷导出，常规设备只能硬盘拷贝数据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内部存储容量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32G/64G</a:t>
                      </a:r>
                      <a:r>
                        <a:rPr lang="zh-CN" altLang="en-US" dirty="0" smtClean="0"/>
                        <a:t>固态存储，可储存大于</a:t>
                      </a:r>
                      <a:r>
                        <a:rPr lang="en-US" altLang="zh-CN" dirty="0" smtClean="0"/>
                        <a:t>180</a:t>
                      </a:r>
                      <a:r>
                        <a:rPr lang="zh-CN" altLang="en-US" dirty="0" smtClean="0"/>
                        <a:t>天全时地震数据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适用于连续监测，长时间采集，可大量大范围布置，减少排列滚动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检波器选择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内置检波器，可选</a:t>
                      </a:r>
                      <a:r>
                        <a:rPr lang="en-US" altLang="zh-CN" dirty="0" smtClean="0"/>
                        <a:t>MEMS</a:t>
                      </a:r>
                      <a:r>
                        <a:rPr lang="zh-CN" altLang="en-US" dirty="0" smtClean="0"/>
                        <a:t>、压电检波器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工作方式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自主采集，现场可使用平板电脑无线质控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无线控制，设置后可自主采集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功耗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超低功耗，实现连续自主采集和监测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1208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524001" y="127909"/>
            <a:ext cx="9010091" cy="708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新型仪器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装备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</a:rPr>
              <a:t>设备应用</a:t>
            </a:r>
            <a:endParaRPr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40774" y="2085986"/>
            <a:ext cx="10658168" cy="683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83537" y="3551029"/>
            <a:ext cx="10605262" cy="2473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65239" y="5083277"/>
            <a:ext cx="10550013" cy="294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40774" y="1337188"/>
            <a:ext cx="11208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设备层</a:t>
            </a:r>
            <a:endParaRPr lang="en-US" altLang="zh-CN" sz="2000" b="1" dirty="0" smtClean="0"/>
          </a:p>
          <a:p>
            <a:endParaRPr lang="en-US" altLang="zh-CN" sz="2000" b="1" dirty="0"/>
          </a:p>
          <a:p>
            <a:endParaRPr lang="en-US" altLang="zh-CN" sz="2000" b="1" dirty="0" smtClean="0"/>
          </a:p>
          <a:p>
            <a:endParaRPr lang="en-US" altLang="zh-CN" sz="2000" b="1" dirty="0"/>
          </a:p>
          <a:p>
            <a:r>
              <a:rPr lang="zh-CN" altLang="en-US" sz="2000" b="1" dirty="0" smtClean="0"/>
              <a:t>特性层</a:t>
            </a:r>
            <a:endParaRPr lang="en-US" altLang="zh-CN" sz="2000" b="1" dirty="0" smtClean="0"/>
          </a:p>
          <a:p>
            <a:endParaRPr lang="en-US" altLang="zh-CN" sz="2000" b="1" dirty="0"/>
          </a:p>
          <a:p>
            <a:endParaRPr lang="en-US" altLang="zh-CN" sz="2000" b="1" dirty="0" smtClean="0"/>
          </a:p>
          <a:p>
            <a:endParaRPr lang="en-US" altLang="zh-CN" sz="2000" b="1" dirty="0"/>
          </a:p>
          <a:p>
            <a:endParaRPr lang="en-US" altLang="zh-CN" sz="2000" b="1" dirty="0" smtClean="0"/>
          </a:p>
          <a:p>
            <a:r>
              <a:rPr lang="zh-CN" altLang="en-US" sz="2000" b="1" dirty="0" smtClean="0"/>
              <a:t>应用层</a:t>
            </a:r>
            <a:endParaRPr lang="en-US" altLang="zh-CN" sz="2000" b="1" dirty="0" smtClean="0"/>
          </a:p>
          <a:p>
            <a:endParaRPr lang="en-US" altLang="zh-CN" sz="2000" b="1" dirty="0"/>
          </a:p>
          <a:p>
            <a:endParaRPr lang="en-US" altLang="zh-CN" sz="2000" b="1" dirty="0" smtClean="0"/>
          </a:p>
          <a:p>
            <a:endParaRPr lang="en-US" altLang="zh-CN" sz="2000" b="1" dirty="0"/>
          </a:p>
          <a:p>
            <a:r>
              <a:rPr lang="zh-CN" altLang="en-US" sz="2000" b="1" dirty="0" smtClean="0"/>
              <a:t>应用场景层</a:t>
            </a:r>
            <a:endParaRPr lang="zh-CN" altLang="en-US" sz="2000" b="1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4925960" y="1071715"/>
            <a:ext cx="0" cy="5230761"/>
          </a:xfrm>
          <a:prstGeom prst="line">
            <a:avLst/>
          </a:prstGeom>
          <a:ln w="1905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234516" y="1071715"/>
            <a:ext cx="0" cy="5230761"/>
          </a:xfrm>
          <a:prstGeom prst="line">
            <a:avLst/>
          </a:prstGeom>
          <a:ln w="1905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983" y="940240"/>
            <a:ext cx="1061617" cy="1080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424" y="963511"/>
            <a:ext cx="1378537" cy="108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053" y="940240"/>
            <a:ext cx="1143000" cy="10800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072147" y="2201770"/>
            <a:ext cx="239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一体化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三</a:t>
            </a:r>
            <a:r>
              <a:rPr lang="zh-CN" altLang="en-US" dirty="0" smtClean="0">
                <a:solidFill>
                  <a:srgbClr val="0070C0"/>
                </a:solidFill>
              </a:rPr>
              <a:t>分量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无</a:t>
            </a:r>
            <a:r>
              <a:rPr lang="zh-CN" altLang="en-US" dirty="0" smtClean="0">
                <a:solidFill>
                  <a:srgbClr val="0070C0"/>
                </a:solidFill>
              </a:rPr>
              <a:t>缆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自主采集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180195" y="2212367"/>
            <a:ext cx="239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B050"/>
                </a:solidFill>
              </a:rPr>
              <a:t>一体化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r>
              <a:rPr lang="zh-CN" altLang="en-US" dirty="0" smtClean="0">
                <a:solidFill>
                  <a:srgbClr val="00B050"/>
                </a:solidFill>
              </a:rPr>
              <a:t>单分量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r>
              <a:rPr lang="zh-CN" altLang="en-US" dirty="0">
                <a:solidFill>
                  <a:srgbClr val="00B050"/>
                </a:solidFill>
              </a:rPr>
              <a:t>无</a:t>
            </a:r>
            <a:r>
              <a:rPr lang="zh-CN" altLang="en-US" dirty="0" smtClean="0">
                <a:solidFill>
                  <a:srgbClr val="00B050"/>
                </a:solidFill>
              </a:rPr>
              <a:t>缆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r>
              <a:rPr lang="zh-CN" altLang="en-US" dirty="0" smtClean="0">
                <a:solidFill>
                  <a:srgbClr val="00B050"/>
                </a:solidFill>
              </a:rPr>
              <a:t>自主采集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88751" y="2212367"/>
            <a:ext cx="239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小型</a:t>
            </a:r>
            <a:r>
              <a:rPr lang="zh-CN" altLang="en-US" dirty="0" smtClean="0"/>
              <a:t>化</a:t>
            </a:r>
            <a:endParaRPr lang="en-US" altLang="zh-CN" dirty="0" smtClean="0"/>
          </a:p>
          <a:p>
            <a:r>
              <a:rPr lang="zh-CN" altLang="en-US" dirty="0"/>
              <a:t>接</a:t>
            </a:r>
            <a:r>
              <a:rPr lang="zh-CN" altLang="en-US" dirty="0" smtClean="0"/>
              <a:t>插各种检波器</a:t>
            </a:r>
            <a:endParaRPr lang="en-US" altLang="zh-CN" dirty="0" smtClean="0"/>
          </a:p>
          <a:p>
            <a:r>
              <a:rPr lang="zh-CN" altLang="en-US" dirty="0"/>
              <a:t>无</a:t>
            </a:r>
            <a:r>
              <a:rPr lang="zh-CN" altLang="en-US" dirty="0" smtClean="0"/>
              <a:t>缆</a:t>
            </a:r>
            <a:endParaRPr lang="en-US" altLang="zh-CN" dirty="0" smtClean="0"/>
          </a:p>
          <a:p>
            <a:r>
              <a:rPr lang="zh-CN" altLang="en-US" dirty="0" smtClean="0"/>
              <a:t>自主采集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1991686" y="3729353"/>
            <a:ext cx="239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面波勘探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共振成像勘探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en-US" altLang="zh-CN" dirty="0" smtClean="0">
                <a:solidFill>
                  <a:srgbClr val="0070C0"/>
                </a:solidFill>
              </a:rPr>
              <a:t>0-100</a:t>
            </a:r>
            <a:r>
              <a:rPr lang="zh-CN" altLang="en-US" dirty="0" smtClean="0">
                <a:solidFill>
                  <a:srgbClr val="0070C0"/>
                </a:solidFill>
              </a:rPr>
              <a:t>米浅层高分辨率勘探</a:t>
            </a:r>
            <a:endParaRPr lang="en-US" altLang="zh-CN" dirty="0" smtClean="0">
              <a:solidFill>
                <a:srgbClr val="0070C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113101" y="3714091"/>
            <a:ext cx="239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B050"/>
                </a:solidFill>
              </a:rPr>
              <a:t>大型二维地震勘探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r>
              <a:rPr lang="zh-CN" altLang="en-US" dirty="0" smtClean="0">
                <a:solidFill>
                  <a:srgbClr val="00B050"/>
                </a:solidFill>
              </a:rPr>
              <a:t>大型三维地震勘探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r>
              <a:rPr lang="zh-CN" altLang="en-US" dirty="0" smtClean="0">
                <a:solidFill>
                  <a:srgbClr val="00B050"/>
                </a:solidFill>
              </a:rPr>
              <a:t>反射波地震勘探</a:t>
            </a:r>
            <a:endParaRPr lang="en-US" altLang="zh-CN" dirty="0" smtClean="0">
              <a:solidFill>
                <a:srgbClr val="00B05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488751" y="3714091"/>
            <a:ext cx="2645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工程、煤田中小规模勘探</a:t>
            </a:r>
            <a:endParaRPr lang="en-US" altLang="zh-CN" dirty="0" smtClean="0"/>
          </a:p>
          <a:p>
            <a:r>
              <a:rPr lang="zh-CN" altLang="en-US" dirty="0"/>
              <a:t>面波、折射波、微震监测、二维</a:t>
            </a:r>
            <a:r>
              <a:rPr lang="zh-CN" altLang="en-US" dirty="0" smtClean="0"/>
              <a:t>反射波勘探</a:t>
            </a:r>
            <a:endParaRPr lang="en-US" altLang="zh-CN" dirty="0" smtClean="0"/>
          </a:p>
        </p:txBody>
      </p:sp>
      <p:sp>
        <p:nvSpPr>
          <p:cNvPr id="44" name="文本框 43"/>
          <p:cNvSpPr txBox="1"/>
          <p:nvPr/>
        </p:nvSpPr>
        <p:spPr>
          <a:xfrm>
            <a:off x="2018256" y="5236872"/>
            <a:ext cx="272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采空区探测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溶洞探测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城市地下空间三维建模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深埋管道、地下河、地层</a:t>
            </a:r>
            <a:endParaRPr lang="en-US" altLang="zh-CN" dirty="0" smtClean="0">
              <a:solidFill>
                <a:srgbClr val="0070C0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113101" y="5221609"/>
            <a:ext cx="2720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油田</a:t>
            </a:r>
            <a:r>
              <a:rPr lang="en-US" altLang="zh-CN" dirty="0" smtClean="0">
                <a:solidFill>
                  <a:srgbClr val="0070C0"/>
                </a:solidFill>
              </a:rPr>
              <a:t>,</a:t>
            </a:r>
            <a:r>
              <a:rPr lang="zh-CN" altLang="en-US" dirty="0" smtClean="0">
                <a:solidFill>
                  <a:srgbClr val="0070C0"/>
                </a:solidFill>
              </a:rPr>
              <a:t>煤田三维地震勘探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地层结构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断层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采空区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endParaRPr lang="en-US" altLang="zh-CN" dirty="0" smtClean="0">
              <a:solidFill>
                <a:srgbClr val="0070C0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474049" y="5221609"/>
            <a:ext cx="272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油藏监测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滑坡监测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高铁桩基监测</a:t>
            </a:r>
            <a:endParaRPr lang="en-US" altLang="zh-CN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4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ell\AppData\Roaming\Tencent\Users\156304500\QQ\WinTemp\RichOle\VHCU%{(M[Q[R5C[%V02SY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8589" y="1714488"/>
            <a:ext cx="6933411" cy="39461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191779" y="2631037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</a:t>
            </a:r>
            <a:r>
              <a:rPr lang="zh-CN" altLang="en-US" dirty="0"/>
              <a:t>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48771" y="2631037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5764" y="2631037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5" y="2631037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461" y="996720"/>
            <a:ext cx="1057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正演模拟显示：在二维信噪比高的时候可以看到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米的分辨率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----70Hz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主频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              考虑到工区位于村庄，城镇，干扰波发育情况下能分辨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米</a:t>
            </a:r>
          </a:p>
        </p:txBody>
      </p:sp>
      <p:pic>
        <p:nvPicPr>
          <p:cNvPr id="8" name="图片 7" descr="mtg-model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924"/>
            <a:ext cx="5238744" cy="3663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4735" y="4357691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</a:t>
            </a:r>
            <a:r>
              <a:rPr lang="zh-CN" altLang="en-US" dirty="0"/>
              <a:t>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2227" y="4286253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米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4971" y="4214815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2967" y="4214815"/>
            <a:ext cx="7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458" y="5643575"/>
            <a:ext cx="523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100</a:t>
            </a:r>
            <a:r>
              <a:rPr lang="zh-CN" altLang="en-US" b="1" dirty="0">
                <a:solidFill>
                  <a:srgbClr val="0000FF"/>
                </a:solidFill>
              </a:rPr>
              <a:t>米埋深，设置了</a:t>
            </a:r>
            <a:r>
              <a:rPr lang="en-US" altLang="zh-CN" b="1" dirty="0">
                <a:solidFill>
                  <a:srgbClr val="0000FF"/>
                </a:solidFill>
              </a:rPr>
              <a:t>4</a:t>
            </a:r>
            <a:r>
              <a:rPr lang="zh-CN" altLang="en-US" b="1" dirty="0">
                <a:solidFill>
                  <a:srgbClr val="0000FF"/>
                </a:solidFill>
              </a:rPr>
              <a:t>个尺度的地质体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751" y="5715013"/>
            <a:ext cx="581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对于小尺度地质体需要三维高密度成像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4469" y="214290"/>
            <a:ext cx="9810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常规方法</a:t>
            </a:r>
            <a:r>
              <a:rPr lang="en-US" altLang="zh-CN" sz="2800" dirty="0" smtClean="0">
                <a:solidFill>
                  <a:srgbClr val="FF0000"/>
                </a:solidFill>
              </a:rPr>
              <a:t>:</a:t>
            </a:r>
            <a:r>
              <a:rPr lang="zh-CN" altLang="en-US" sz="2800" dirty="0" smtClean="0">
                <a:solidFill>
                  <a:srgbClr val="FF0000"/>
                </a:solidFill>
              </a:rPr>
              <a:t>  尺度问题 </a:t>
            </a:r>
            <a:r>
              <a:rPr lang="en-US" altLang="zh-CN" sz="2800" dirty="0" smtClean="0">
                <a:solidFill>
                  <a:srgbClr val="FF0000"/>
                </a:solidFill>
              </a:rPr>
              <a:t>---</a:t>
            </a:r>
            <a:r>
              <a:rPr lang="zh-CN" altLang="en-US" sz="2800" dirty="0" smtClean="0">
                <a:solidFill>
                  <a:srgbClr val="FF0000"/>
                </a:solidFill>
              </a:rPr>
              <a:t>探测难度大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0-100</a:t>
            </a:r>
            <a:r>
              <a:rPr lang="zh-CN" altLang="en-US" sz="2800" dirty="0" smtClean="0">
                <a:solidFill>
                  <a:srgbClr val="FF0000"/>
                </a:solidFill>
              </a:rPr>
              <a:t>米  高精度探测是技术空白区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1158" y="928353"/>
            <a:ext cx="7572428" cy="708025"/>
          </a:xfrm>
        </p:spPr>
        <p:txBody>
          <a:bodyPr>
            <a:normAutofit/>
          </a:bodyPr>
          <a:lstStyle/>
          <a:p>
            <a: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高密度成像技术</a:t>
            </a:r>
            <a:r>
              <a:rPr lang="en-US" altLang="zh-CN"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----</a:t>
            </a:r>
            <a: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压缩感知</a:t>
            </a:r>
            <a: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itchFamily="18" charset="0"/>
              </a:rPr>
              <a:t>采集技术：</a:t>
            </a:r>
            <a: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稀疏</a:t>
            </a:r>
            <a:r>
              <a:rPr lang="en-US" altLang="zh-CN"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</a:t>
            </a:r>
            <a:r>
              <a:rPr lang="en-US" altLang="zh-CN"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避障碍物能力</a:t>
            </a:r>
            <a:br>
              <a:rPr sz="1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18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Right Arrow 12"/>
          <p:cNvSpPr/>
          <p:nvPr/>
        </p:nvSpPr>
        <p:spPr bwMode="auto">
          <a:xfrm>
            <a:off x="5609122" y="2440676"/>
            <a:ext cx="991257" cy="290067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30000"/>
              </a:spcBef>
              <a:spcAft>
                <a:spcPct val="10000"/>
              </a:spcAft>
              <a:buClr>
                <a:srgbClr val="FF9900"/>
              </a:buClr>
              <a:buFontTx/>
              <a:buChar char="•"/>
              <a:defRPr/>
            </a:pPr>
            <a:endParaRPr lang="en-US" sz="3200" kern="0" dirty="0">
              <a:solidFill>
                <a:srgbClr val="333399"/>
              </a:solidFill>
              <a:ea typeface="宋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09121" y="205650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压    缩</a:t>
            </a:r>
          </a:p>
        </p:txBody>
      </p:sp>
      <p:pic>
        <p:nvPicPr>
          <p:cNvPr id="4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93896" y="1484784"/>
            <a:ext cx="2849030" cy="20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2639616" y="3610124"/>
            <a:ext cx="24482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800000"/>
              </a:buClr>
              <a:buFont typeface="Times" pitchFamily="18" charset="0"/>
              <a:defRPr kumimoji="1" sz="24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buClr>
                <a:srgbClr val="800000"/>
              </a:buClr>
              <a:buSzPct val="90000"/>
              <a:buFont typeface="Wingdings" pitchFamily="2" charset="2"/>
              <a:buChar char="§"/>
              <a:defRPr kumimoji="1" sz="22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buClr>
                <a:srgbClr val="800000"/>
              </a:buClr>
              <a:buSzPct val="80000"/>
              <a:buFont typeface="Arial" charset="0"/>
              <a:defRPr kumimoji="1"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buClr>
                <a:srgbClr val="800000"/>
              </a:buClr>
              <a:buSzPct val="80000"/>
              <a:buFont typeface="Wingdings" pitchFamily="2" charset="2"/>
              <a:buChar char="§"/>
              <a:defRPr kumimoji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buClr>
                <a:srgbClr val="800000"/>
              </a:buClr>
              <a:buSzPct val="80000"/>
              <a:buFont typeface="Times" pitchFamily="18" charset="0"/>
              <a:defRPr kumimoji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buClrTx/>
              <a:defRPr/>
            </a:pPr>
            <a:r>
              <a:rPr kumimoji="0" lang="zh-CN" altLang="en-US" sz="1400" dirty="0">
                <a:latin typeface="+mj-ea"/>
                <a:ea typeface="+mj-ea"/>
              </a:rPr>
              <a:t>原始图片</a:t>
            </a:r>
            <a:r>
              <a:rPr kumimoji="0" lang="en-US" altLang="en-US" sz="1400" dirty="0">
                <a:latin typeface="+mj-ea"/>
                <a:ea typeface="+mj-ea"/>
              </a:rPr>
              <a:t>  15000 KB  </a:t>
            </a:r>
            <a:r>
              <a:rPr kumimoji="0" lang="en-US" altLang="en-US" sz="1400" b="1" dirty="0">
                <a:latin typeface="+mj-ea"/>
                <a:ea typeface="+mj-ea"/>
              </a:rPr>
              <a:t>100%</a:t>
            </a:r>
          </a:p>
        </p:txBody>
      </p:sp>
      <p:pic>
        <p:nvPicPr>
          <p:cNvPr id="4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47370" y="1484784"/>
            <a:ext cx="2849030" cy="20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7104112" y="3610124"/>
            <a:ext cx="24482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800000"/>
              </a:buClr>
              <a:buFont typeface="Times" pitchFamily="18" charset="0"/>
              <a:defRPr kumimoji="1" sz="24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buClr>
                <a:srgbClr val="800000"/>
              </a:buClr>
              <a:buSzPct val="90000"/>
              <a:buFont typeface="Wingdings" pitchFamily="2" charset="2"/>
              <a:buChar char="§"/>
              <a:defRPr kumimoji="1" sz="22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buClr>
                <a:srgbClr val="800000"/>
              </a:buClr>
              <a:buSzPct val="80000"/>
              <a:buFont typeface="Arial" charset="0"/>
              <a:defRPr kumimoji="1"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buClr>
                <a:srgbClr val="800000"/>
              </a:buClr>
              <a:buSzPct val="80000"/>
              <a:buFont typeface="Wingdings" pitchFamily="2" charset="2"/>
              <a:buChar char="§"/>
              <a:defRPr kumimoji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buClr>
                <a:srgbClr val="800000"/>
              </a:buClr>
              <a:buSzPct val="80000"/>
              <a:buFont typeface="Times" pitchFamily="18" charset="0"/>
              <a:defRPr kumimoji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800000"/>
              </a:buClr>
              <a:buSzPct val="80000"/>
              <a:buFont typeface="Times" pitchFamily="18" charset="0"/>
              <a:buChar char="•"/>
              <a:defRPr kumimoji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buClrTx/>
              <a:defRPr/>
            </a:pPr>
            <a:r>
              <a:rPr kumimoji="0" lang="zh-CN" altLang="en-US" sz="1400" dirty="0">
                <a:latin typeface="+mj-ea"/>
                <a:ea typeface="+mj-ea"/>
              </a:rPr>
              <a:t>压缩图片</a:t>
            </a:r>
            <a:r>
              <a:rPr kumimoji="0" lang="en-US" altLang="en-US" sz="1400" dirty="0">
                <a:latin typeface="+mj-ea"/>
                <a:ea typeface="+mj-ea"/>
              </a:rPr>
              <a:t>  150 KB  </a:t>
            </a:r>
            <a:r>
              <a:rPr kumimoji="0" lang="en-US" altLang="en-US" sz="1400" b="1" dirty="0">
                <a:latin typeface="+mj-ea"/>
                <a:ea typeface="+mj-ea"/>
              </a:rPr>
              <a:t>1%</a:t>
            </a:r>
          </a:p>
        </p:txBody>
      </p:sp>
      <p:grpSp>
        <p:nvGrpSpPr>
          <p:cNvPr id="4" name="组合 14"/>
          <p:cNvGrpSpPr/>
          <p:nvPr/>
        </p:nvGrpSpPr>
        <p:grpSpPr>
          <a:xfrm>
            <a:off x="2848634" y="4133924"/>
            <a:ext cx="6559734" cy="1800200"/>
            <a:chOff x="1252626" y="4293096"/>
            <a:chExt cx="6559734" cy="1800200"/>
          </a:xfrm>
        </p:grpSpPr>
        <p:grpSp>
          <p:nvGrpSpPr>
            <p:cNvPr id="6" name="组合 13"/>
            <p:cNvGrpSpPr/>
            <p:nvPr/>
          </p:nvGrpSpPr>
          <p:grpSpPr>
            <a:xfrm>
              <a:off x="1252626" y="4293096"/>
              <a:ext cx="6559734" cy="1800200"/>
              <a:chOff x="1468650" y="4293096"/>
              <a:chExt cx="5983670" cy="1800200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468650" y="4300951"/>
                <a:ext cx="1562137" cy="1784490"/>
              </a:xfrm>
              <a:prstGeom prst="rect">
                <a:avLst/>
              </a:prstGeom>
            </p:spPr>
          </p:pic>
          <p:grpSp>
            <p:nvGrpSpPr>
              <p:cNvPr id="7" name="组合 9"/>
              <p:cNvGrpSpPr/>
              <p:nvPr/>
            </p:nvGrpSpPr>
            <p:grpSpPr>
              <a:xfrm>
                <a:off x="1488930" y="4293096"/>
                <a:ext cx="5963390" cy="1800200"/>
                <a:chOff x="1500138" y="4381145"/>
                <a:chExt cx="4928281" cy="1426856"/>
              </a:xfrm>
            </p:grpSpPr>
            <p:grpSp>
              <p:nvGrpSpPr>
                <p:cNvPr id="9" name="组合 42"/>
                <p:cNvGrpSpPr/>
                <p:nvPr/>
              </p:nvGrpSpPr>
              <p:grpSpPr>
                <a:xfrm>
                  <a:off x="3245855" y="4381145"/>
                  <a:ext cx="1296144" cy="1426856"/>
                  <a:chOff x="1799691" y="2492896"/>
                  <a:chExt cx="1296144" cy="1426856"/>
                </a:xfrm>
              </p:grpSpPr>
              <p:pic>
                <p:nvPicPr>
                  <p:cNvPr id="49" name="Picture 4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/>
                </p:blipFill>
                <p:spPr>
                  <a:xfrm>
                    <a:off x="1799691" y="2492896"/>
                    <a:ext cx="1296144" cy="1426856"/>
                  </a:xfrm>
                  <a:prstGeom prst="rect">
                    <a:avLst/>
                  </a:prstGeom>
                </p:spPr>
              </p:pic>
              <p:sp>
                <p:nvSpPr>
                  <p:cNvPr id="50" name="椭圆 49"/>
                  <p:cNvSpPr/>
                  <p:nvPr/>
                </p:nvSpPr>
                <p:spPr>
                  <a:xfrm>
                    <a:off x="2646834" y="2708920"/>
                    <a:ext cx="144016" cy="144016"/>
                  </a:xfrm>
                  <a:prstGeom prst="ellipse">
                    <a:avLst/>
                  </a:pr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51" name="椭圆 50"/>
                  <p:cNvSpPr/>
                  <p:nvPr/>
                </p:nvSpPr>
                <p:spPr>
                  <a:xfrm>
                    <a:off x="2389967" y="3774993"/>
                    <a:ext cx="144016" cy="93818"/>
                  </a:xfrm>
                  <a:prstGeom prst="ellipse">
                    <a:avLst/>
                  </a:pr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52" name="任意多边形 51"/>
                  <p:cNvSpPr/>
                  <p:nvPr/>
                </p:nvSpPr>
                <p:spPr>
                  <a:xfrm>
                    <a:off x="1809667" y="3190534"/>
                    <a:ext cx="486090" cy="419441"/>
                  </a:xfrm>
                  <a:custGeom>
                    <a:avLst/>
                    <a:gdLst>
                      <a:gd name="connsiteX0" fmla="*/ 83 w 486090"/>
                      <a:gd name="connsiteY0" fmla="*/ 28916 h 419441"/>
                      <a:gd name="connsiteX1" fmla="*/ 38183 w 486090"/>
                      <a:gd name="connsiteY1" fmla="*/ 76541 h 419441"/>
                      <a:gd name="connsiteX2" fmla="*/ 66758 w 486090"/>
                      <a:gd name="connsiteY2" fmla="*/ 86066 h 419441"/>
                      <a:gd name="connsiteX3" fmla="*/ 95333 w 486090"/>
                      <a:gd name="connsiteY3" fmla="*/ 143216 h 419441"/>
                      <a:gd name="connsiteX4" fmla="*/ 200108 w 486090"/>
                      <a:gd name="connsiteY4" fmla="*/ 181316 h 419441"/>
                      <a:gd name="connsiteX5" fmla="*/ 228683 w 486090"/>
                      <a:gd name="connsiteY5" fmla="*/ 190841 h 419441"/>
                      <a:gd name="connsiteX6" fmla="*/ 285833 w 486090"/>
                      <a:gd name="connsiteY6" fmla="*/ 228941 h 419441"/>
                      <a:gd name="connsiteX7" fmla="*/ 352508 w 486090"/>
                      <a:gd name="connsiteY7" fmla="*/ 247991 h 419441"/>
                      <a:gd name="connsiteX8" fmla="*/ 381083 w 486090"/>
                      <a:gd name="connsiteY8" fmla="*/ 305141 h 419441"/>
                      <a:gd name="connsiteX9" fmla="*/ 400133 w 486090"/>
                      <a:gd name="connsiteY9" fmla="*/ 381341 h 419441"/>
                      <a:gd name="connsiteX10" fmla="*/ 409658 w 486090"/>
                      <a:gd name="connsiteY10" fmla="*/ 409916 h 419441"/>
                      <a:gd name="connsiteX11" fmla="*/ 438233 w 486090"/>
                      <a:gd name="connsiteY11" fmla="*/ 419441 h 419441"/>
                      <a:gd name="connsiteX12" fmla="*/ 485858 w 486090"/>
                      <a:gd name="connsiteY12" fmla="*/ 371816 h 419441"/>
                      <a:gd name="connsiteX13" fmla="*/ 457283 w 486090"/>
                      <a:gd name="connsiteY13" fmla="*/ 352766 h 419441"/>
                      <a:gd name="connsiteX14" fmla="*/ 438233 w 486090"/>
                      <a:gd name="connsiteY14" fmla="*/ 295616 h 419441"/>
                      <a:gd name="connsiteX15" fmla="*/ 419183 w 486090"/>
                      <a:gd name="connsiteY15" fmla="*/ 267041 h 419441"/>
                      <a:gd name="connsiteX16" fmla="*/ 400133 w 486090"/>
                      <a:gd name="connsiteY16" fmla="*/ 209891 h 419441"/>
                      <a:gd name="connsiteX17" fmla="*/ 342983 w 486090"/>
                      <a:gd name="connsiteY17" fmla="*/ 190841 h 419441"/>
                      <a:gd name="connsiteX18" fmla="*/ 209633 w 486090"/>
                      <a:gd name="connsiteY18" fmla="*/ 143216 h 419441"/>
                      <a:gd name="connsiteX19" fmla="*/ 152483 w 486090"/>
                      <a:gd name="connsiteY19" fmla="*/ 124166 h 419441"/>
                      <a:gd name="connsiteX20" fmla="*/ 123908 w 486090"/>
                      <a:gd name="connsiteY20" fmla="*/ 114641 h 419441"/>
                      <a:gd name="connsiteX21" fmla="*/ 104858 w 486090"/>
                      <a:gd name="connsiteY21" fmla="*/ 86066 h 419441"/>
                      <a:gd name="connsiteX22" fmla="*/ 57233 w 486090"/>
                      <a:gd name="connsiteY22" fmla="*/ 9866 h 419441"/>
                      <a:gd name="connsiteX23" fmla="*/ 28658 w 486090"/>
                      <a:gd name="connsiteY23" fmla="*/ 341 h 419441"/>
                      <a:gd name="connsiteX24" fmla="*/ 83 w 486090"/>
                      <a:gd name="connsiteY24" fmla="*/ 28916 h 41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6090" h="419441">
                        <a:moveTo>
                          <a:pt x="83" y="28916"/>
                        </a:moveTo>
                        <a:cubicBezTo>
                          <a:pt x="1670" y="41616"/>
                          <a:pt x="22747" y="63310"/>
                          <a:pt x="38183" y="76541"/>
                        </a:cubicBezTo>
                        <a:cubicBezTo>
                          <a:pt x="45806" y="83075"/>
                          <a:pt x="58918" y="79794"/>
                          <a:pt x="66758" y="86066"/>
                        </a:cubicBezTo>
                        <a:cubicBezTo>
                          <a:pt x="111366" y="121752"/>
                          <a:pt x="64657" y="104871"/>
                          <a:pt x="95333" y="143216"/>
                        </a:cubicBezTo>
                        <a:cubicBezTo>
                          <a:pt x="117116" y="170445"/>
                          <a:pt x="178159" y="174000"/>
                          <a:pt x="200108" y="181316"/>
                        </a:cubicBezTo>
                        <a:cubicBezTo>
                          <a:pt x="209633" y="184491"/>
                          <a:pt x="219906" y="185965"/>
                          <a:pt x="228683" y="190841"/>
                        </a:cubicBezTo>
                        <a:cubicBezTo>
                          <a:pt x="248697" y="201960"/>
                          <a:pt x="263621" y="223388"/>
                          <a:pt x="285833" y="228941"/>
                        </a:cubicBezTo>
                        <a:cubicBezTo>
                          <a:pt x="333673" y="240901"/>
                          <a:pt x="311514" y="234326"/>
                          <a:pt x="352508" y="247991"/>
                        </a:cubicBezTo>
                        <a:cubicBezTo>
                          <a:pt x="376449" y="319815"/>
                          <a:pt x="344154" y="231283"/>
                          <a:pt x="381083" y="305141"/>
                        </a:cubicBezTo>
                        <a:cubicBezTo>
                          <a:pt x="391969" y="326914"/>
                          <a:pt x="394699" y="359604"/>
                          <a:pt x="400133" y="381341"/>
                        </a:cubicBezTo>
                        <a:cubicBezTo>
                          <a:pt x="402568" y="391081"/>
                          <a:pt x="402558" y="402816"/>
                          <a:pt x="409658" y="409916"/>
                        </a:cubicBezTo>
                        <a:cubicBezTo>
                          <a:pt x="416758" y="417016"/>
                          <a:pt x="428708" y="416266"/>
                          <a:pt x="438233" y="419441"/>
                        </a:cubicBezTo>
                        <a:cubicBezTo>
                          <a:pt x="447198" y="413465"/>
                          <a:pt x="489593" y="390492"/>
                          <a:pt x="485858" y="371816"/>
                        </a:cubicBezTo>
                        <a:cubicBezTo>
                          <a:pt x="483613" y="360591"/>
                          <a:pt x="466808" y="359116"/>
                          <a:pt x="457283" y="352766"/>
                        </a:cubicBezTo>
                        <a:cubicBezTo>
                          <a:pt x="450933" y="333716"/>
                          <a:pt x="449372" y="312324"/>
                          <a:pt x="438233" y="295616"/>
                        </a:cubicBezTo>
                        <a:cubicBezTo>
                          <a:pt x="431883" y="286091"/>
                          <a:pt x="423832" y="277502"/>
                          <a:pt x="419183" y="267041"/>
                        </a:cubicBezTo>
                        <a:cubicBezTo>
                          <a:pt x="411028" y="248691"/>
                          <a:pt x="419183" y="216241"/>
                          <a:pt x="400133" y="209891"/>
                        </a:cubicBezTo>
                        <a:lnTo>
                          <a:pt x="342983" y="190841"/>
                        </a:lnTo>
                        <a:cubicBezTo>
                          <a:pt x="297190" y="122151"/>
                          <a:pt x="353167" y="191061"/>
                          <a:pt x="209633" y="143216"/>
                        </a:cubicBezTo>
                        <a:lnTo>
                          <a:pt x="152483" y="124166"/>
                        </a:lnTo>
                        <a:lnTo>
                          <a:pt x="123908" y="114641"/>
                        </a:lnTo>
                        <a:cubicBezTo>
                          <a:pt x="117558" y="105116"/>
                          <a:pt x="109507" y="96527"/>
                          <a:pt x="104858" y="86066"/>
                        </a:cubicBezTo>
                        <a:cubicBezTo>
                          <a:pt x="80037" y="30219"/>
                          <a:pt x="103742" y="33121"/>
                          <a:pt x="57233" y="9866"/>
                        </a:cubicBezTo>
                        <a:cubicBezTo>
                          <a:pt x="48253" y="5376"/>
                          <a:pt x="38503" y="-1628"/>
                          <a:pt x="28658" y="341"/>
                        </a:cubicBezTo>
                        <a:cubicBezTo>
                          <a:pt x="19852" y="2102"/>
                          <a:pt x="-1504" y="16216"/>
                          <a:pt x="83" y="28916"/>
                        </a:cubicBezTo>
                        <a:close/>
                      </a:path>
                    </a:pathLst>
                  </a:cu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53" name="任意多边形 52"/>
                  <p:cNvSpPr/>
                  <p:nvPr/>
                </p:nvSpPr>
                <p:spPr>
                  <a:xfrm>
                    <a:off x="2438400" y="3409950"/>
                    <a:ext cx="276225" cy="228600"/>
                  </a:xfrm>
                  <a:custGeom>
                    <a:avLst/>
                    <a:gdLst>
                      <a:gd name="connsiteX0" fmla="*/ 76200 w 276225"/>
                      <a:gd name="connsiteY0" fmla="*/ 0 h 228600"/>
                      <a:gd name="connsiteX1" fmla="*/ 66675 w 276225"/>
                      <a:gd name="connsiteY1" fmla="*/ 123825 h 228600"/>
                      <a:gd name="connsiteX2" fmla="*/ 0 w 276225"/>
                      <a:gd name="connsiteY2" fmla="*/ 171450 h 228600"/>
                      <a:gd name="connsiteX3" fmla="*/ 38100 w 276225"/>
                      <a:gd name="connsiteY3" fmla="*/ 228600 h 228600"/>
                      <a:gd name="connsiteX4" fmla="*/ 152400 w 276225"/>
                      <a:gd name="connsiteY4" fmla="*/ 161925 h 228600"/>
                      <a:gd name="connsiteX5" fmla="*/ 247650 w 276225"/>
                      <a:gd name="connsiteY5" fmla="*/ 200025 h 228600"/>
                      <a:gd name="connsiteX6" fmla="*/ 276225 w 276225"/>
                      <a:gd name="connsiteY6" fmla="*/ 152400 h 228600"/>
                      <a:gd name="connsiteX7" fmla="*/ 180975 w 276225"/>
                      <a:gd name="connsiteY7" fmla="*/ 104775 h 228600"/>
                      <a:gd name="connsiteX8" fmla="*/ 152400 w 276225"/>
                      <a:gd name="connsiteY8" fmla="*/ 28575 h 228600"/>
                      <a:gd name="connsiteX9" fmla="*/ 76200 w 276225"/>
                      <a:gd name="connsiteY9" fmla="*/ 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76225" h="228600">
                        <a:moveTo>
                          <a:pt x="76200" y="0"/>
                        </a:moveTo>
                        <a:lnTo>
                          <a:pt x="66675" y="123825"/>
                        </a:lnTo>
                        <a:lnTo>
                          <a:pt x="0" y="171450"/>
                        </a:lnTo>
                        <a:lnTo>
                          <a:pt x="38100" y="228600"/>
                        </a:lnTo>
                        <a:lnTo>
                          <a:pt x="152400" y="161925"/>
                        </a:lnTo>
                        <a:lnTo>
                          <a:pt x="247650" y="200025"/>
                        </a:lnTo>
                        <a:lnTo>
                          <a:pt x="276225" y="152400"/>
                        </a:lnTo>
                        <a:lnTo>
                          <a:pt x="180975" y="104775"/>
                        </a:lnTo>
                        <a:lnTo>
                          <a:pt x="152400" y="28575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2822575" y="3171825"/>
                    <a:ext cx="171450" cy="228600"/>
                  </a:xfrm>
                  <a:custGeom>
                    <a:avLst/>
                    <a:gdLst>
                      <a:gd name="connsiteX0" fmla="*/ 0 w 171450"/>
                      <a:gd name="connsiteY0" fmla="*/ 0 h 228600"/>
                      <a:gd name="connsiteX1" fmla="*/ 123825 w 171450"/>
                      <a:gd name="connsiteY1" fmla="*/ 85725 h 228600"/>
                      <a:gd name="connsiteX2" fmla="*/ 171450 w 171450"/>
                      <a:gd name="connsiteY2" fmla="*/ 152400 h 228600"/>
                      <a:gd name="connsiteX3" fmla="*/ 28575 w 171450"/>
                      <a:gd name="connsiteY3" fmla="*/ 228600 h 228600"/>
                      <a:gd name="connsiteX4" fmla="*/ 0 w 171450"/>
                      <a:gd name="connsiteY4" fmla="*/ 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50" h="228600">
                        <a:moveTo>
                          <a:pt x="0" y="0"/>
                        </a:moveTo>
                        <a:lnTo>
                          <a:pt x="123825" y="85725"/>
                        </a:lnTo>
                        <a:lnTo>
                          <a:pt x="171450" y="152400"/>
                        </a:lnTo>
                        <a:lnTo>
                          <a:pt x="28575" y="228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56" name="椭圆 55"/>
                  <p:cNvSpPr/>
                  <p:nvPr/>
                </p:nvSpPr>
                <p:spPr>
                  <a:xfrm>
                    <a:off x="1958504" y="3000221"/>
                    <a:ext cx="90041" cy="140747"/>
                  </a:xfrm>
                  <a:prstGeom prst="ellipse">
                    <a:avLst/>
                  </a:pr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</p:grpSp>
            <p:grpSp>
              <p:nvGrpSpPr>
                <p:cNvPr id="10" name="组合 56"/>
                <p:cNvGrpSpPr/>
                <p:nvPr/>
              </p:nvGrpSpPr>
              <p:grpSpPr>
                <a:xfrm>
                  <a:off x="1500138" y="4562105"/>
                  <a:ext cx="1184358" cy="1159891"/>
                  <a:chOff x="262491" y="2673856"/>
                  <a:chExt cx="1184358" cy="1159891"/>
                </a:xfrm>
              </p:grpSpPr>
              <p:sp>
                <p:nvSpPr>
                  <p:cNvPr id="59" name="椭圆 58"/>
                  <p:cNvSpPr/>
                  <p:nvPr/>
                </p:nvSpPr>
                <p:spPr>
                  <a:xfrm>
                    <a:off x="1099658" y="2673856"/>
                    <a:ext cx="144016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60" name="椭圆 59"/>
                  <p:cNvSpPr/>
                  <p:nvPr/>
                </p:nvSpPr>
                <p:spPr>
                  <a:xfrm>
                    <a:off x="842791" y="3739929"/>
                    <a:ext cx="144016" cy="9381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79" name="任意多边形 78"/>
                  <p:cNvSpPr/>
                  <p:nvPr/>
                </p:nvSpPr>
                <p:spPr>
                  <a:xfrm>
                    <a:off x="262491" y="3155470"/>
                    <a:ext cx="486090" cy="419441"/>
                  </a:xfrm>
                  <a:custGeom>
                    <a:avLst/>
                    <a:gdLst>
                      <a:gd name="connsiteX0" fmla="*/ 83 w 486090"/>
                      <a:gd name="connsiteY0" fmla="*/ 28916 h 419441"/>
                      <a:gd name="connsiteX1" fmla="*/ 38183 w 486090"/>
                      <a:gd name="connsiteY1" fmla="*/ 76541 h 419441"/>
                      <a:gd name="connsiteX2" fmla="*/ 66758 w 486090"/>
                      <a:gd name="connsiteY2" fmla="*/ 86066 h 419441"/>
                      <a:gd name="connsiteX3" fmla="*/ 95333 w 486090"/>
                      <a:gd name="connsiteY3" fmla="*/ 143216 h 419441"/>
                      <a:gd name="connsiteX4" fmla="*/ 200108 w 486090"/>
                      <a:gd name="connsiteY4" fmla="*/ 181316 h 419441"/>
                      <a:gd name="connsiteX5" fmla="*/ 228683 w 486090"/>
                      <a:gd name="connsiteY5" fmla="*/ 190841 h 419441"/>
                      <a:gd name="connsiteX6" fmla="*/ 285833 w 486090"/>
                      <a:gd name="connsiteY6" fmla="*/ 228941 h 419441"/>
                      <a:gd name="connsiteX7" fmla="*/ 352508 w 486090"/>
                      <a:gd name="connsiteY7" fmla="*/ 247991 h 419441"/>
                      <a:gd name="connsiteX8" fmla="*/ 381083 w 486090"/>
                      <a:gd name="connsiteY8" fmla="*/ 305141 h 419441"/>
                      <a:gd name="connsiteX9" fmla="*/ 400133 w 486090"/>
                      <a:gd name="connsiteY9" fmla="*/ 381341 h 419441"/>
                      <a:gd name="connsiteX10" fmla="*/ 409658 w 486090"/>
                      <a:gd name="connsiteY10" fmla="*/ 409916 h 419441"/>
                      <a:gd name="connsiteX11" fmla="*/ 438233 w 486090"/>
                      <a:gd name="connsiteY11" fmla="*/ 419441 h 419441"/>
                      <a:gd name="connsiteX12" fmla="*/ 485858 w 486090"/>
                      <a:gd name="connsiteY12" fmla="*/ 371816 h 419441"/>
                      <a:gd name="connsiteX13" fmla="*/ 457283 w 486090"/>
                      <a:gd name="connsiteY13" fmla="*/ 352766 h 419441"/>
                      <a:gd name="connsiteX14" fmla="*/ 438233 w 486090"/>
                      <a:gd name="connsiteY14" fmla="*/ 295616 h 419441"/>
                      <a:gd name="connsiteX15" fmla="*/ 419183 w 486090"/>
                      <a:gd name="connsiteY15" fmla="*/ 267041 h 419441"/>
                      <a:gd name="connsiteX16" fmla="*/ 400133 w 486090"/>
                      <a:gd name="connsiteY16" fmla="*/ 209891 h 419441"/>
                      <a:gd name="connsiteX17" fmla="*/ 342983 w 486090"/>
                      <a:gd name="connsiteY17" fmla="*/ 190841 h 419441"/>
                      <a:gd name="connsiteX18" fmla="*/ 209633 w 486090"/>
                      <a:gd name="connsiteY18" fmla="*/ 143216 h 419441"/>
                      <a:gd name="connsiteX19" fmla="*/ 152483 w 486090"/>
                      <a:gd name="connsiteY19" fmla="*/ 124166 h 419441"/>
                      <a:gd name="connsiteX20" fmla="*/ 123908 w 486090"/>
                      <a:gd name="connsiteY20" fmla="*/ 114641 h 419441"/>
                      <a:gd name="connsiteX21" fmla="*/ 104858 w 486090"/>
                      <a:gd name="connsiteY21" fmla="*/ 86066 h 419441"/>
                      <a:gd name="connsiteX22" fmla="*/ 57233 w 486090"/>
                      <a:gd name="connsiteY22" fmla="*/ 9866 h 419441"/>
                      <a:gd name="connsiteX23" fmla="*/ 28658 w 486090"/>
                      <a:gd name="connsiteY23" fmla="*/ 341 h 419441"/>
                      <a:gd name="connsiteX24" fmla="*/ 83 w 486090"/>
                      <a:gd name="connsiteY24" fmla="*/ 28916 h 41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6090" h="419441">
                        <a:moveTo>
                          <a:pt x="83" y="28916"/>
                        </a:moveTo>
                        <a:cubicBezTo>
                          <a:pt x="1670" y="41616"/>
                          <a:pt x="22747" y="63310"/>
                          <a:pt x="38183" y="76541"/>
                        </a:cubicBezTo>
                        <a:cubicBezTo>
                          <a:pt x="45806" y="83075"/>
                          <a:pt x="58918" y="79794"/>
                          <a:pt x="66758" y="86066"/>
                        </a:cubicBezTo>
                        <a:cubicBezTo>
                          <a:pt x="111366" y="121752"/>
                          <a:pt x="64657" y="104871"/>
                          <a:pt x="95333" y="143216"/>
                        </a:cubicBezTo>
                        <a:cubicBezTo>
                          <a:pt x="117116" y="170445"/>
                          <a:pt x="178159" y="174000"/>
                          <a:pt x="200108" y="181316"/>
                        </a:cubicBezTo>
                        <a:cubicBezTo>
                          <a:pt x="209633" y="184491"/>
                          <a:pt x="219906" y="185965"/>
                          <a:pt x="228683" y="190841"/>
                        </a:cubicBezTo>
                        <a:cubicBezTo>
                          <a:pt x="248697" y="201960"/>
                          <a:pt x="263621" y="223388"/>
                          <a:pt x="285833" y="228941"/>
                        </a:cubicBezTo>
                        <a:cubicBezTo>
                          <a:pt x="333673" y="240901"/>
                          <a:pt x="311514" y="234326"/>
                          <a:pt x="352508" y="247991"/>
                        </a:cubicBezTo>
                        <a:cubicBezTo>
                          <a:pt x="376449" y="319815"/>
                          <a:pt x="344154" y="231283"/>
                          <a:pt x="381083" y="305141"/>
                        </a:cubicBezTo>
                        <a:cubicBezTo>
                          <a:pt x="391969" y="326914"/>
                          <a:pt x="394699" y="359604"/>
                          <a:pt x="400133" y="381341"/>
                        </a:cubicBezTo>
                        <a:cubicBezTo>
                          <a:pt x="402568" y="391081"/>
                          <a:pt x="402558" y="402816"/>
                          <a:pt x="409658" y="409916"/>
                        </a:cubicBezTo>
                        <a:cubicBezTo>
                          <a:pt x="416758" y="417016"/>
                          <a:pt x="428708" y="416266"/>
                          <a:pt x="438233" y="419441"/>
                        </a:cubicBezTo>
                        <a:cubicBezTo>
                          <a:pt x="447198" y="413465"/>
                          <a:pt x="489593" y="390492"/>
                          <a:pt x="485858" y="371816"/>
                        </a:cubicBezTo>
                        <a:cubicBezTo>
                          <a:pt x="483613" y="360591"/>
                          <a:pt x="466808" y="359116"/>
                          <a:pt x="457283" y="352766"/>
                        </a:cubicBezTo>
                        <a:cubicBezTo>
                          <a:pt x="450933" y="333716"/>
                          <a:pt x="449372" y="312324"/>
                          <a:pt x="438233" y="295616"/>
                        </a:cubicBezTo>
                        <a:cubicBezTo>
                          <a:pt x="431883" y="286091"/>
                          <a:pt x="423832" y="277502"/>
                          <a:pt x="419183" y="267041"/>
                        </a:cubicBezTo>
                        <a:cubicBezTo>
                          <a:pt x="411028" y="248691"/>
                          <a:pt x="419183" y="216241"/>
                          <a:pt x="400133" y="209891"/>
                        </a:cubicBezTo>
                        <a:lnTo>
                          <a:pt x="342983" y="190841"/>
                        </a:lnTo>
                        <a:cubicBezTo>
                          <a:pt x="297190" y="122151"/>
                          <a:pt x="353167" y="191061"/>
                          <a:pt x="209633" y="143216"/>
                        </a:cubicBezTo>
                        <a:lnTo>
                          <a:pt x="152483" y="124166"/>
                        </a:lnTo>
                        <a:lnTo>
                          <a:pt x="123908" y="114641"/>
                        </a:lnTo>
                        <a:cubicBezTo>
                          <a:pt x="117558" y="105116"/>
                          <a:pt x="109507" y="96527"/>
                          <a:pt x="104858" y="86066"/>
                        </a:cubicBezTo>
                        <a:cubicBezTo>
                          <a:pt x="80037" y="30219"/>
                          <a:pt x="103742" y="33121"/>
                          <a:pt x="57233" y="9866"/>
                        </a:cubicBezTo>
                        <a:cubicBezTo>
                          <a:pt x="48253" y="5376"/>
                          <a:pt x="38503" y="-1628"/>
                          <a:pt x="28658" y="341"/>
                        </a:cubicBezTo>
                        <a:cubicBezTo>
                          <a:pt x="19852" y="2102"/>
                          <a:pt x="-1504" y="16216"/>
                          <a:pt x="83" y="2891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80" name="任意多边形 79"/>
                  <p:cNvSpPr/>
                  <p:nvPr/>
                </p:nvSpPr>
                <p:spPr>
                  <a:xfrm>
                    <a:off x="891224" y="3374886"/>
                    <a:ext cx="276225" cy="228600"/>
                  </a:xfrm>
                  <a:custGeom>
                    <a:avLst/>
                    <a:gdLst>
                      <a:gd name="connsiteX0" fmla="*/ 76200 w 276225"/>
                      <a:gd name="connsiteY0" fmla="*/ 0 h 228600"/>
                      <a:gd name="connsiteX1" fmla="*/ 66675 w 276225"/>
                      <a:gd name="connsiteY1" fmla="*/ 123825 h 228600"/>
                      <a:gd name="connsiteX2" fmla="*/ 0 w 276225"/>
                      <a:gd name="connsiteY2" fmla="*/ 171450 h 228600"/>
                      <a:gd name="connsiteX3" fmla="*/ 38100 w 276225"/>
                      <a:gd name="connsiteY3" fmla="*/ 228600 h 228600"/>
                      <a:gd name="connsiteX4" fmla="*/ 152400 w 276225"/>
                      <a:gd name="connsiteY4" fmla="*/ 161925 h 228600"/>
                      <a:gd name="connsiteX5" fmla="*/ 247650 w 276225"/>
                      <a:gd name="connsiteY5" fmla="*/ 200025 h 228600"/>
                      <a:gd name="connsiteX6" fmla="*/ 276225 w 276225"/>
                      <a:gd name="connsiteY6" fmla="*/ 152400 h 228600"/>
                      <a:gd name="connsiteX7" fmla="*/ 180975 w 276225"/>
                      <a:gd name="connsiteY7" fmla="*/ 104775 h 228600"/>
                      <a:gd name="connsiteX8" fmla="*/ 152400 w 276225"/>
                      <a:gd name="connsiteY8" fmla="*/ 28575 h 228600"/>
                      <a:gd name="connsiteX9" fmla="*/ 76200 w 276225"/>
                      <a:gd name="connsiteY9" fmla="*/ 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76225" h="228600">
                        <a:moveTo>
                          <a:pt x="76200" y="0"/>
                        </a:moveTo>
                        <a:lnTo>
                          <a:pt x="66675" y="123825"/>
                        </a:lnTo>
                        <a:lnTo>
                          <a:pt x="0" y="171450"/>
                        </a:lnTo>
                        <a:lnTo>
                          <a:pt x="38100" y="228600"/>
                        </a:lnTo>
                        <a:lnTo>
                          <a:pt x="152400" y="161925"/>
                        </a:lnTo>
                        <a:lnTo>
                          <a:pt x="247650" y="200025"/>
                        </a:lnTo>
                        <a:lnTo>
                          <a:pt x="276225" y="152400"/>
                        </a:lnTo>
                        <a:lnTo>
                          <a:pt x="180975" y="104775"/>
                        </a:lnTo>
                        <a:lnTo>
                          <a:pt x="152400" y="28575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81" name="任意多边形 80"/>
                  <p:cNvSpPr/>
                  <p:nvPr/>
                </p:nvSpPr>
                <p:spPr>
                  <a:xfrm>
                    <a:off x="1275399" y="3136761"/>
                    <a:ext cx="171450" cy="228600"/>
                  </a:xfrm>
                  <a:custGeom>
                    <a:avLst/>
                    <a:gdLst>
                      <a:gd name="connsiteX0" fmla="*/ 0 w 171450"/>
                      <a:gd name="connsiteY0" fmla="*/ 0 h 228600"/>
                      <a:gd name="connsiteX1" fmla="*/ 123825 w 171450"/>
                      <a:gd name="connsiteY1" fmla="*/ 85725 h 228600"/>
                      <a:gd name="connsiteX2" fmla="*/ 171450 w 171450"/>
                      <a:gd name="connsiteY2" fmla="*/ 152400 h 228600"/>
                      <a:gd name="connsiteX3" fmla="*/ 28575 w 171450"/>
                      <a:gd name="connsiteY3" fmla="*/ 228600 h 228600"/>
                      <a:gd name="connsiteX4" fmla="*/ 0 w 171450"/>
                      <a:gd name="connsiteY4" fmla="*/ 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50" h="228600">
                        <a:moveTo>
                          <a:pt x="0" y="0"/>
                        </a:moveTo>
                        <a:lnTo>
                          <a:pt x="123825" y="85725"/>
                        </a:lnTo>
                        <a:lnTo>
                          <a:pt x="171450" y="152400"/>
                        </a:lnTo>
                        <a:lnTo>
                          <a:pt x="28575" y="228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  <p:sp>
                <p:nvSpPr>
                  <p:cNvPr id="82" name="椭圆 81"/>
                  <p:cNvSpPr/>
                  <p:nvPr/>
                </p:nvSpPr>
                <p:spPr>
                  <a:xfrm>
                    <a:off x="411328" y="2965157"/>
                    <a:ext cx="90041" cy="1407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600" dirty="0"/>
                  </a:p>
                </p:txBody>
              </p:sp>
            </p:grpSp>
            <p:grpSp>
              <p:nvGrpSpPr>
                <p:cNvPr id="11" name="组合 8"/>
                <p:cNvGrpSpPr/>
                <p:nvPr/>
              </p:nvGrpSpPr>
              <p:grpSpPr>
                <a:xfrm>
                  <a:off x="5132275" y="4381145"/>
                  <a:ext cx="1296144" cy="1426856"/>
                  <a:chOff x="7182952" y="1382535"/>
                  <a:chExt cx="1296144" cy="1426856"/>
                </a:xfrm>
              </p:grpSpPr>
              <p:pic>
                <p:nvPicPr>
                  <p:cNvPr id="83" name="Picture 2"/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/>
                </p:blipFill>
                <p:spPr>
                  <a:xfrm>
                    <a:off x="7182952" y="1382535"/>
                    <a:ext cx="1296144" cy="1426856"/>
                  </a:xfrm>
                  <a:prstGeom prst="rect">
                    <a:avLst/>
                  </a:prstGeom>
                  <a:effectLst>
                    <a:outerShdw dist="50800" sx="1000" sy="1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</p:spPr>
              </p:pic>
              <p:pic>
                <p:nvPicPr>
                  <p:cNvPr id="8" name="图片 7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17799" y="1552385"/>
                    <a:ext cx="1201016" cy="117663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139" name="Right Arrow 12"/>
            <p:cNvSpPr/>
            <p:nvPr/>
          </p:nvSpPr>
          <p:spPr bwMode="auto">
            <a:xfrm>
              <a:off x="5425787" y="5088063"/>
              <a:ext cx="582088" cy="290067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Fron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0" hangingPunct="0">
                <a:spcBef>
                  <a:spcPct val="30000"/>
                </a:spcBef>
                <a:spcAft>
                  <a:spcPct val="10000"/>
                </a:spcAft>
                <a:buClr>
                  <a:srgbClr val="FF9900"/>
                </a:buClr>
                <a:buFontTx/>
                <a:buChar char="•"/>
                <a:defRPr/>
              </a:pPr>
              <a:endParaRPr lang="en-US" sz="3200" kern="0" dirty="0">
                <a:solidFill>
                  <a:srgbClr val="333399"/>
                </a:solidFill>
                <a:ea typeface="宋体" pitchFamily="2" charset="-122"/>
              </a:endParaRPr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5364088" y="4777407"/>
              <a:ext cx="669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/>
                <a:t>重建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024166" y="600076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常规采集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38744" y="600076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CS</a:t>
            </a:r>
            <a:r>
              <a:rPr lang="zh-CN" altLang="en-US" dirty="0"/>
              <a:t>非规则采集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67636" y="600076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高密度观测数据</a:t>
            </a:r>
          </a:p>
        </p:txBody>
      </p:sp>
      <p:sp>
        <p:nvSpPr>
          <p:cNvPr id="39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(1)----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压缩感知高密度采集技术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1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4000" y="2046084"/>
            <a:ext cx="9144001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24166" y="1409541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常规采集成像</a:t>
            </a:r>
            <a:endParaRPr lang="en-US" altLang="zh-CN" dirty="0">
              <a:solidFill>
                <a:srgbClr val="00B050"/>
              </a:solidFill>
            </a:endParaRPr>
          </a:p>
          <a:p>
            <a:r>
              <a:rPr lang="en-US" altLang="zh-CN" dirty="0">
                <a:solidFill>
                  <a:srgbClr val="00B050"/>
                </a:solidFill>
              </a:rPr>
              <a:t>Bin</a:t>
            </a:r>
            <a:r>
              <a:rPr lang="zh-CN" altLang="en-US" dirty="0">
                <a:solidFill>
                  <a:srgbClr val="00B050"/>
                </a:solidFill>
              </a:rPr>
              <a:t>：</a:t>
            </a:r>
            <a:r>
              <a:rPr lang="en-US" altLang="zh-CN" dirty="0">
                <a:solidFill>
                  <a:srgbClr val="00B050"/>
                </a:solidFill>
              </a:rPr>
              <a:t>25x25</a:t>
            </a:r>
            <a:r>
              <a:rPr lang="zh-CN" altLang="en-US" dirty="0">
                <a:solidFill>
                  <a:srgbClr val="00B050"/>
                </a:solidFill>
              </a:rPr>
              <a:t>米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2549" y="1409541"/>
            <a:ext cx="2284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高密度采集成像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Bin</a:t>
            </a:r>
            <a:r>
              <a:rPr lang="zh-CN" altLang="en-US" dirty="0">
                <a:solidFill>
                  <a:srgbClr val="0070C0"/>
                </a:solidFill>
              </a:rPr>
              <a:t>：</a:t>
            </a:r>
            <a:r>
              <a:rPr lang="en-US" altLang="zh-CN" dirty="0">
                <a:solidFill>
                  <a:srgbClr val="0070C0"/>
                </a:solidFill>
              </a:rPr>
              <a:t>6.25x6.25</a:t>
            </a:r>
            <a:r>
              <a:rPr lang="zh-CN" altLang="en-US" dirty="0">
                <a:solidFill>
                  <a:srgbClr val="0070C0"/>
                </a:solidFill>
              </a:rPr>
              <a:t>米</a:t>
            </a:r>
          </a:p>
          <a:p>
            <a:endParaRPr lang="zh-CN" altLang="en-US" dirty="0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376516" y="966415"/>
            <a:ext cx="8995783" cy="708025"/>
          </a:xfrm>
        </p:spPr>
        <p:txBody>
          <a:bodyPr>
            <a:no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通过</a:t>
            </a:r>
            <a:r>
              <a:rPr lang="zh-CN" altLang="en-US" sz="24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压缩</a:t>
            </a:r>
            <a:r>
              <a:rPr lang="zh-CN" altLang="en-US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感知</a:t>
            </a:r>
            <a:r>
              <a:rPr lang="zh-CN" altLang="en-US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Times New Roman" pitchFamily="18" charset="0"/>
              </a:rPr>
              <a:t>采集技术（</a:t>
            </a:r>
            <a:r>
              <a:rPr lang="zh-CN" altLang="en-US" sz="24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Times New Roman" pitchFamily="18" charset="0"/>
              </a:rPr>
              <a:t>低成本）   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实现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高密度</a:t>
            </a:r>
            <a:r>
              <a:rPr lang="en-US" altLang="zh-CN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3D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成像能力</a:t>
            </a:r>
            <a:b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b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标题 4"/>
          <p:cNvSpPr txBox="1">
            <a:spLocks/>
          </p:cNvSpPr>
          <p:nvPr/>
        </p:nvSpPr>
        <p:spPr>
          <a:xfrm>
            <a:off x="1524001" y="127909"/>
            <a:ext cx="9010091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新型方法算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法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(1)----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黑体" pitchFamily="49" charset="-122"/>
                <a:cs typeface="+mn-cs"/>
              </a:rPr>
              <a:t>压缩感知高密度采集技术</a:t>
            </a:r>
            <a:endParaRPr lang="zh-CN" altLang="en-US" sz="1400" dirty="0">
              <a:solidFill>
                <a:srgbClr val="FF0000"/>
              </a:solidFill>
              <a:latin typeface="Arial"/>
              <a:ea typeface="微软雅黑"/>
              <a:cs typeface="+mn-cs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6066503" y="1179871"/>
            <a:ext cx="452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6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13708</TotalTime>
  <Words>3098</Words>
  <Application>Microsoft Office PowerPoint</Application>
  <PresentationFormat>自定义</PresentationFormat>
  <Paragraphs>353</Paragraphs>
  <Slides>32</Slides>
  <Notes>15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Office 主题</vt:lpstr>
      <vt:lpstr>Equation</vt:lpstr>
      <vt:lpstr>幻灯片 1</vt:lpstr>
      <vt:lpstr>幻灯片 2</vt:lpstr>
      <vt:lpstr>新型仪器装备----自主研发制造地震仪</vt:lpstr>
      <vt:lpstr>新型仪器装备----性能优势</vt:lpstr>
      <vt:lpstr>新型仪器装备----性能优势</vt:lpstr>
      <vt:lpstr>新型仪器装备----设备应用</vt:lpstr>
      <vt:lpstr>幻灯片 7</vt:lpstr>
      <vt:lpstr>高密度成像技术----压缩感知采集技术：稀疏+随机+避障碍物能力 </vt:lpstr>
      <vt:lpstr>通过压缩感知采集技术（低成本）    实现高密度3D成像能力 </vt:lpstr>
      <vt:lpstr>通过压缩感知采集技术（低成本）    实现高密度3D成像能力 </vt:lpstr>
      <vt:lpstr>幻灯片 11</vt:lpstr>
      <vt:lpstr>幻灯片 12</vt:lpstr>
      <vt:lpstr>幻灯片 13</vt:lpstr>
      <vt:lpstr>幻灯片 14</vt:lpstr>
      <vt:lpstr>幻灯片 15</vt:lpstr>
      <vt:lpstr>幻灯片 16</vt:lpstr>
      <vt:lpstr>新型方法算法(3)----散射波识别技术</vt:lpstr>
      <vt:lpstr>多尺度断裂系统识别技术</vt:lpstr>
      <vt:lpstr>多尺度断裂系统识别技术</vt:lpstr>
      <vt:lpstr>多尺度断裂系统识别技术</vt:lpstr>
      <vt:lpstr>幻灯片 21</vt:lpstr>
      <vt:lpstr>幻灯片 22</vt:lpstr>
      <vt:lpstr>幻灯片 23</vt:lpstr>
      <vt:lpstr>幻灯片 24</vt:lpstr>
      <vt:lpstr>煤田勘探应用方案设计建议</vt:lpstr>
      <vt:lpstr>煤田勘探应用方案设计建议----超前预报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Company>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USER-</dc:creator>
  <cp:lastModifiedBy>www</cp:lastModifiedBy>
  <cp:revision>586</cp:revision>
  <dcterms:created xsi:type="dcterms:W3CDTF">2017-08-30T02:56:53Z</dcterms:created>
  <dcterms:modified xsi:type="dcterms:W3CDTF">2020-08-05T22:44:10Z</dcterms:modified>
</cp:coreProperties>
</file>