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495" r:id="rId2"/>
    <p:sldId id="527" r:id="rId3"/>
    <p:sldId id="528" r:id="rId4"/>
    <p:sldId id="529" r:id="rId5"/>
    <p:sldId id="530" r:id="rId6"/>
    <p:sldId id="497" r:id="rId7"/>
    <p:sldId id="505" r:id="rId8"/>
    <p:sldId id="503" r:id="rId9"/>
    <p:sldId id="504" r:id="rId10"/>
    <p:sldId id="506" r:id="rId11"/>
    <p:sldId id="507" r:id="rId12"/>
    <p:sldId id="508" r:id="rId13"/>
    <p:sldId id="509" r:id="rId14"/>
    <p:sldId id="510" r:id="rId15"/>
    <p:sldId id="531" r:id="rId16"/>
    <p:sldId id="511" r:id="rId17"/>
    <p:sldId id="513" r:id="rId18"/>
    <p:sldId id="514" r:id="rId19"/>
    <p:sldId id="515" r:id="rId20"/>
    <p:sldId id="516" r:id="rId21"/>
    <p:sldId id="517" r:id="rId22"/>
    <p:sldId id="526" r:id="rId23"/>
    <p:sldId id="532" r:id="rId24"/>
    <p:sldId id="523" r:id="rId25"/>
    <p:sldId id="524" r:id="rId26"/>
    <p:sldId id="525" r:id="rId27"/>
    <p:sldId id="518" r:id="rId28"/>
    <p:sldId id="520" r:id="rId29"/>
  </p:sldIdLst>
  <p:sldSz cx="9721850" cy="5400675"/>
  <p:notesSz cx="6858000" cy="9144000"/>
  <p:custDataLst>
    <p:tags r:id="rId32"/>
  </p:custDataLst>
  <p:defaultTextStyle>
    <a:defPPr>
      <a:defRPr lang="zh-CN"/>
    </a:defPPr>
    <a:lvl1pPr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82600" indent="-25400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66788" indent="-52388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450975" indent="-79375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935163" indent="-106363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1">
          <p15:clr>
            <a:srgbClr val="A4A3A4"/>
          </p15:clr>
        </p15:guide>
        <p15:guide id="2" pos="30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51CB"/>
    <a:srgbClr val="C00000"/>
    <a:srgbClr val="FFFFFF"/>
    <a:srgbClr val="006DF0"/>
    <a:srgbClr val="D60093"/>
    <a:srgbClr val="E20000"/>
    <a:srgbClr val="FF9201"/>
    <a:srgbClr val="60A701"/>
    <a:srgbClr val="4F2270"/>
    <a:srgbClr val="D3DA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60" autoAdjust="0"/>
    <p:restoredTop sz="94660"/>
  </p:normalViewPr>
  <p:slideViewPr>
    <p:cSldViewPr>
      <p:cViewPr varScale="1">
        <p:scale>
          <a:sx n="101" d="100"/>
          <a:sy n="101" d="100"/>
        </p:scale>
        <p:origin x="124" y="448"/>
      </p:cViewPr>
      <p:guideLst>
        <p:guide orient="horz" pos="1701"/>
        <p:guide pos="306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33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CCBFAF72-1563-47D6-B7E6-34529404EE30}" type="datetimeFigureOut">
              <a:rPr lang="zh-CN" altLang="en-US"/>
              <a:pPr>
                <a:defRPr/>
              </a:pPr>
              <a:t>2020/5/26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219187B-8851-4471-879F-35BFB0C031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385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001866E4-F001-4660-AF58-DE5DC3ECCFA6}" type="datetimeFigureOut">
              <a:rPr lang="zh-CN" altLang="en-US"/>
              <a:pPr>
                <a:defRPr/>
              </a:pPr>
              <a:t>2020/5/26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47079287-648C-4B3D-8FE1-F0E0722F13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465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2600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6788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50975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35163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19502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03403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87303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71204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zh-CN" altLang="en-US"/>
              <a:t>MALA Distributor Sales Conference - EMEA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zh-CN" altLang="en-US"/>
              <a:t>September 2007</a:t>
            </a:r>
          </a:p>
        </p:txBody>
      </p:sp>
      <p:sp>
        <p:nvSpPr>
          <p:cNvPr id="2150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zh-CN" altLang="en-US"/>
              <a:t>"Let's Make It Visible"</a:t>
            </a:r>
          </a:p>
        </p:txBody>
      </p:sp>
      <p:sp>
        <p:nvSpPr>
          <p:cNvPr id="215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FBD5CF-6A74-43DA-96E5-3B1E9FB15527}" type="slidenum">
              <a:rPr lang="zh-CN" altLang="en-US" smtClean="0"/>
              <a:pPr/>
              <a:t>1</a:t>
            </a:fld>
            <a:endParaRPr lang="zh-CN" altLang="en-US"/>
          </a:p>
        </p:txBody>
      </p:sp>
      <p:sp>
        <p:nvSpPr>
          <p:cNvPr id="215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418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zh-CN" altLang="en-US"/>
              <a:t>MALA Distributor Sales Conference - EMEA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zh-CN" altLang="en-US"/>
              <a:t>September 2007</a:t>
            </a:r>
          </a:p>
        </p:txBody>
      </p:sp>
      <p:sp>
        <p:nvSpPr>
          <p:cNvPr id="2150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zh-CN" altLang="en-US"/>
              <a:t>"Let's Make It Visible"</a:t>
            </a:r>
          </a:p>
        </p:txBody>
      </p:sp>
      <p:sp>
        <p:nvSpPr>
          <p:cNvPr id="215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FBD5CF-6A74-43DA-96E5-3B1E9FB15527}" type="slidenum">
              <a:rPr lang="zh-CN" altLang="en-US" smtClean="0"/>
              <a:pPr/>
              <a:t>2</a:t>
            </a:fld>
            <a:endParaRPr lang="zh-CN" altLang="en-US"/>
          </a:p>
        </p:txBody>
      </p:sp>
      <p:sp>
        <p:nvSpPr>
          <p:cNvPr id="215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354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zh-CN" altLang="en-US"/>
              <a:t>MALA Distributor Sales Conference - EMEA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zh-CN" altLang="en-US"/>
              <a:t>September 2007</a:t>
            </a:r>
          </a:p>
        </p:txBody>
      </p:sp>
      <p:sp>
        <p:nvSpPr>
          <p:cNvPr id="2150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zh-CN" altLang="en-US"/>
              <a:t>"Let's Make It Visible"</a:t>
            </a:r>
          </a:p>
        </p:txBody>
      </p:sp>
      <p:sp>
        <p:nvSpPr>
          <p:cNvPr id="215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FBD5CF-6A74-43DA-96E5-3B1E9FB15527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215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477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zh-CN" altLang="en-US"/>
              <a:t>MALA Distributor Sales Conference - EMEA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zh-CN" altLang="en-US"/>
              <a:t>September 2007</a:t>
            </a:r>
          </a:p>
        </p:txBody>
      </p:sp>
      <p:sp>
        <p:nvSpPr>
          <p:cNvPr id="2150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zh-CN" altLang="en-US"/>
              <a:t>"Let's Make It Visible"</a:t>
            </a:r>
          </a:p>
        </p:txBody>
      </p:sp>
      <p:sp>
        <p:nvSpPr>
          <p:cNvPr id="215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FBD5CF-6A74-43DA-96E5-3B1E9FB15527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215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228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zh-CN" altLang="en-US"/>
              <a:t>MALA Distributor Sales Conference - EMEA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zh-CN" altLang="en-US"/>
              <a:t>September 2007</a:t>
            </a:r>
          </a:p>
        </p:txBody>
      </p:sp>
      <p:sp>
        <p:nvSpPr>
          <p:cNvPr id="2150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zh-CN" altLang="en-US"/>
              <a:t>"Let's Make It Visible"</a:t>
            </a:r>
          </a:p>
        </p:txBody>
      </p:sp>
      <p:sp>
        <p:nvSpPr>
          <p:cNvPr id="215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FBD5CF-6A74-43DA-96E5-3B1E9FB15527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215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920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zh-CN" altLang="en-US"/>
              <a:t>MALA Distributor Sales Conference - EMEA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zh-CN" altLang="en-US"/>
              <a:t>September 2007</a:t>
            </a:r>
          </a:p>
        </p:txBody>
      </p:sp>
      <p:sp>
        <p:nvSpPr>
          <p:cNvPr id="2150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zh-CN" altLang="en-US"/>
              <a:t>"Let's Make It Visible"</a:t>
            </a:r>
          </a:p>
        </p:txBody>
      </p:sp>
      <p:sp>
        <p:nvSpPr>
          <p:cNvPr id="215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FBD5CF-6A74-43DA-96E5-3B1E9FB15527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215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35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zh-CN" altLang="en-US"/>
              <a:t>MALA Distributor Sales Conference - EMEA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zh-CN" altLang="en-US"/>
              <a:t>September 2007</a:t>
            </a:r>
          </a:p>
        </p:txBody>
      </p:sp>
      <p:sp>
        <p:nvSpPr>
          <p:cNvPr id="2150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zh-CN" altLang="en-US"/>
              <a:t>"Let's Make It Visible"</a:t>
            </a:r>
          </a:p>
        </p:txBody>
      </p:sp>
      <p:sp>
        <p:nvSpPr>
          <p:cNvPr id="215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FBD5CF-6A74-43DA-96E5-3B1E9FB15527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215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652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zh-CN" altLang="en-US"/>
              <a:t>MALA Distributor Sales Conference - EMEA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zh-CN" altLang="en-US"/>
              <a:t>September 2007</a:t>
            </a:r>
          </a:p>
        </p:txBody>
      </p:sp>
      <p:sp>
        <p:nvSpPr>
          <p:cNvPr id="2150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zh-CN" altLang="en-US"/>
              <a:t>"Let's Make It Visible"</a:t>
            </a:r>
          </a:p>
        </p:txBody>
      </p:sp>
      <p:sp>
        <p:nvSpPr>
          <p:cNvPr id="215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FBD5CF-6A74-43DA-96E5-3B1E9FB15527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215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536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:\我的模板\中国风模板\中国风模板05\宽版\树叶\树叶01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181" y="-109537"/>
            <a:ext cx="208279" cy="31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:\我的模板\中国风模板\中国风模板05\宽版\树叶\树叶02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88" y="-176845"/>
            <a:ext cx="351760" cy="38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I:\我的模板\中国风模板\中国风模板05\宽版\树叶\树叶03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9283" y="113391"/>
            <a:ext cx="249935" cy="31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:\我的模板\中国风模板\中国风模板05\宽版\树叶\树叶04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9934" y="-109537"/>
            <a:ext cx="425815" cy="22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:\我的模板\中国风模板\中国风模板05\宽版\树叶\树叶04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413850">
            <a:off x="-311446" y="534360"/>
            <a:ext cx="425815" cy="22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我的模板\中国风模板\中国风模板05\宽版\页面2\切片\柳树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139" y="1"/>
            <a:ext cx="1832150" cy="5163513"/>
          </a:xfrm>
          <a:prstGeom prst="rect">
            <a:avLst/>
          </a:prstGeom>
          <a:noFill/>
        </p:spPr>
      </p:pic>
      <p:pic>
        <p:nvPicPr>
          <p:cNvPr id="8" name="Picture 3" descr="I:\我的模板\中国风模板\中国风模板05\宽版\页面2\切片\墨竹01.pn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481982" cy="3499884"/>
          </a:xfrm>
          <a:prstGeom prst="rect">
            <a:avLst/>
          </a:prstGeom>
          <a:noFill/>
        </p:spPr>
      </p:pic>
      <p:pic>
        <p:nvPicPr>
          <p:cNvPr id="11" name="Picture 2" descr="C:\Users\zjd\Desktop\Nipic_9038048_20120601161118540369.png"/>
          <p:cNvPicPr>
            <a:picLocks noChangeAspect="1" noChangeArrowheads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1045" y="3166320"/>
            <a:ext cx="3780805" cy="239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1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7802 -0.00706 C -0.07802 -0.00676 -0.00611 0.14588 0.01696 0.27765 C 0.04003 0.40882 -0.06174 0.54324 -0.05767 0.67294 C -0.0536 0.80235 -0.02239 0.88706 -0.11059 0.94588 " pathEditMode="relative" rAng="0" ptsTypes="fssf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4" y="4764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8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034 1.17647E-6 C 0.00085 0.05088 -0.01391 0.19441 -0.00204 0.29 C 0.01051 0.38529 0.07479 0.48794 0.07293 0.5747 C 0.07123 0.66147 -0.03155 0.685 -0.01255 0.81 C 0.00644 0.935 0.1518 1.02029 0.19505 1.07588 " pathEditMode="relative" rAng="0" ptsTypes="fsasf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9" y="537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1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1323 -0.14177 C 0.06106 -0.11589 0.22965 0.03382 0.2271 0.14294 C 0.22456 0.23911 -0.00509 0.34147 -0.0017 0.43529 C 0.0017 0.52882 0.22676 0.62411 0.24796 0.70353 C 0.26917 0.78294 0.15078 0.86882 0.12517 0.91235 " pathEditMode="relative" rAng="0" ptsTypes="faaaf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2" y="5270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8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3951 -0.03705 C 0.058 0.00589 0.1272 0.02883 0.12584 0.19589 C 0.12449 0.36295 0.03103 0.35177 0.02951 0.43589 C 0.03578 0.51471 0.13704 0.61971 0.11652 0.7 C 0.09599 0.7803 -0.05004 0.87324 -0.0938 0.91883 " pathEditMode="relative" rAng="0" ptsTypes="fsfaf"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8" y="477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1" presetClass="path" presetSubtype="0" repeatCount="indefinite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.00017 2.35294E-6 C 0.02442 0.03 0.15366 0.11147 0.14552 0.18235 C 0.13738 0.25323 -0.05445 0.35147 -0.04851 0.4247 C -0.04257 0.49764 0.17792 0.55059 0.1808 0.62235 C 0.18368 0.69353 0.01323 0.8047 -0.03087 0.85264 " pathEditMode="relative" rAng="0" ptsTypes="faaaF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4261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zjd\Desktop\Nipic_9038048_20120601161118540369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1045" y="3166320"/>
            <a:ext cx="3780805" cy="239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730011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0" r:id="rId2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xStyles>
    <p:titleStyle>
      <a:lvl1pPr algn="ctr" defTabSz="966788" rtl="0" fontAlgn="base">
        <a:spcBef>
          <a:spcPct val="0"/>
        </a:spcBef>
        <a:spcAft>
          <a:spcPct val="0"/>
        </a:spcAft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2pPr>
      <a:lvl3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3pPr>
      <a:lvl4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4pPr>
      <a:lvl5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5pPr>
      <a:lvl6pPr marL="4572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6pPr>
      <a:lvl7pPr marL="9144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7pPr>
      <a:lvl8pPr marL="13716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8pPr>
      <a:lvl9pPr marL="18288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9pPr>
    </p:titleStyle>
    <p:bodyStyle>
      <a:lvl1pPr marL="361950" indent="-36195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5813" indent="-301625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675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2275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463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1453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5353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29254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13154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900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7801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5602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9502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3403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7303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1204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1260525" y="2065156"/>
            <a:ext cx="7200900" cy="584775"/>
          </a:xfrm>
          <a:prstGeom prst="rect">
            <a:avLst/>
          </a:prstGeom>
          <a:noFill/>
          <a:ln w="38100">
            <a:noFill/>
            <a:miter lim="800000"/>
            <a:headEnd/>
            <a:tailEnd type="none" w="med" len="lg"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zh-CN" sz="3200" b="1" dirty="0" err="1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7F34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ImpulseRadar</a:t>
            </a:r>
            <a:r>
              <a:rPr lang="zh-CN" altLang="en-US" sz="32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7F34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三维探地雷达</a:t>
            </a:r>
            <a:r>
              <a:rPr lang="zh-CN" altLang="en-US" sz="32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7F34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Times New Roman" pitchFamily="18" charset="0"/>
              </a:rPr>
              <a:t>系统</a:t>
            </a:r>
            <a:endParaRPr lang="en-US" altLang="zh-CN" sz="3200" b="1" dirty="0">
              <a:ln w="12700">
                <a:solidFill>
                  <a:srgbClr val="FFC000"/>
                </a:solidFill>
                <a:prstDash val="solid"/>
              </a:ln>
              <a:solidFill>
                <a:srgbClr val="F7F34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40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20765" y="108049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9751CB"/>
                </a:solidFill>
              </a:rPr>
              <a:t>3</a:t>
            </a:r>
            <a:r>
              <a:rPr lang="zh-CN" altLang="en-US" sz="3200" dirty="0">
                <a:solidFill>
                  <a:srgbClr val="9751CB"/>
                </a:solidFill>
              </a:rPr>
              <a:t>、三维雷达的优势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029277" y="1404193"/>
            <a:ext cx="7012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rgbClr val="9751CB"/>
                </a:solidFill>
              </a:rPr>
              <a:t>效率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6" y="1356865"/>
            <a:ext cx="3437623" cy="256760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16509" y="3996481"/>
            <a:ext cx="115212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9751CB"/>
                </a:solidFill>
              </a:rPr>
              <a:t>二维雷达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968937" y="4788569"/>
            <a:ext cx="115212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9751CB"/>
                </a:solidFill>
              </a:rPr>
              <a:t>三维雷达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805" y="841356"/>
            <a:ext cx="4315310" cy="2880000"/>
          </a:xfrm>
          <a:prstGeom prst="rect">
            <a:avLst/>
          </a:prstGeom>
          <a:noFill/>
          <a:ln w="635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20701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04741" y="327242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9751CB"/>
                </a:solidFill>
              </a:rPr>
              <a:t>令人振奋的成果</a:t>
            </a:r>
          </a:p>
        </p:txBody>
      </p:sp>
      <p:pic>
        <p:nvPicPr>
          <p:cNvPr id="3" name="图片 2" descr="测区卫星地图1-1.bmp"/>
          <p:cNvPicPr>
            <a:picLocks noChangeAspect="1"/>
          </p:cNvPicPr>
          <p:nvPr/>
        </p:nvPicPr>
        <p:blipFill>
          <a:blip r:embed="rId2" cstate="print"/>
          <a:srcRect l="11920" t="8621" r="16563" b="8621"/>
          <a:stretch>
            <a:fillRect/>
          </a:stretch>
        </p:blipFill>
        <p:spPr>
          <a:xfrm>
            <a:off x="756468" y="840791"/>
            <a:ext cx="4025307" cy="4600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图片 3" descr="1-1概览图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8797" y="860133"/>
            <a:ext cx="5084006" cy="3234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891567" y="4383042"/>
            <a:ext cx="302433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9751CB"/>
                </a:solidFill>
              </a:rPr>
              <a:t>交通部足尺环形跑道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943023" y="1364671"/>
            <a:ext cx="615553" cy="227376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>
                <a:solidFill>
                  <a:srgbClr val="9751CB"/>
                </a:solidFill>
              </a:rPr>
              <a:t>简洁明晰准确</a:t>
            </a:r>
          </a:p>
        </p:txBody>
      </p:sp>
    </p:spTree>
    <p:extLst>
      <p:ext uri="{BB962C8B-B14F-4D97-AF65-F5344CB8AC3E}">
        <p14:creationId xmlns:p14="http://schemas.microsoft.com/office/powerpoint/2010/main" val="41650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-4-14-0.77gai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405" y="34224"/>
            <a:ext cx="8784048" cy="487058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56869" y="1980257"/>
            <a:ext cx="216024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9751CB"/>
                </a:solidFill>
              </a:rPr>
              <a:t>三维水平切片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456769" y="3132385"/>
            <a:ext cx="237626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9751CB"/>
                </a:solidFill>
              </a:rPr>
              <a:t>常规二维时深剖面</a:t>
            </a:r>
          </a:p>
        </p:txBody>
      </p:sp>
    </p:spTree>
    <p:extLst>
      <p:ext uri="{BB962C8B-B14F-4D97-AF65-F5344CB8AC3E}">
        <p14:creationId xmlns:p14="http://schemas.microsoft.com/office/powerpoint/2010/main" val="265976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2井冈山0.82gai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756469" y="396081"/>
            <a:ext cx="7848872" cy="447005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780805" y="540097"/>
            <a:ext cx="216024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9751CB"/>
                </a:solidFill>
              </a:rPr>
              <a:t>三维水平切片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576686" y="2703118"/>
            <a:ext cx="237626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9751CB"/>
                </a:solidFill>
              </a:rPr>
              <a:t>常规二维时深剖面</a:t>
            </a:r>
          </a:p>
        </p:txBody>
      </p:sp>
    </p:spTree>
    <p:extLst>
      <p:ext uri="{BB962C8B-B14F-4D97-AF65-F5344CB8AC3E}">
        <p14:creationId xmlns:p14="http://schemas.microsoft.com/office/powerpoint/2010/main" val="245063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140845" y="-9545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9751CB"/>
                </a:solidFill>
              </a:rPr>
              <a:t>更重要的是</a:t>
            </a:r>
            <a:r>
              <a:rPr lang="en-US" altLang="zh-CN" sz="2800" dirty="0">
                <a:solidFill>
                  <a:srgbClr val="9751CB"/>
                </a:solidFill>
              </a:rPr>
              <a:t>……</a:t>
            </a:r>
            <a:endParaRPr lang="zh-CN" altLang="en-US" sz="2800" dirty="0">
              <a:solidFill>
                <a:srgbClr val="9751CB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" b="1"/>
          <a:stretch/>
        </p:blipFill>
        <p:spPr>
          <a:xfrm>
            <a:off x="36389" y="513675"/>
            <a:ext cx="4577159" cy="4858186"/>
          </a:xfrm>
          <a:prstGeom prst="rect">
            <a:avLst/>
          </a:prstGeom>
        </p:spPr>
      </p:pic>
      <p:sp>
        <p:nvSpPr>
          <p:cNvPr id="4" name="矩形标注 3"/>
          <p:cNvSpPr/>
          <p:nvPr/>
        </p:nvSpPr>
        <p:spPr bwMode="auto">
          <a:xfrm>
            <a:off x="4788917" y="1116161"/>
            <a:ext cx="2952328" cy="1224136"/>
          </a:xfrm>
          <a:prstGeom prst="wedgeRectCallout">
            <a:avLst>
              <a:gd name="adj1" fmla="val -19434"/>
              <a:gd name="adj2" fmla="val 49705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sz="1400" dirty="0">
                <a:solidFill>
                  <a:srgbClr val="9751CB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通过第一次和第三次测试图像的对比</a:t>
            </a:r>
            <a:r>
              <a:rPr lang="en-US" altLang="zh-CN" sz="1400" dirty="0">
                <a:solidFill>
                  <a:srgbClr val="9751CB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1400" dirty="0">
                <a:solidFill>
                  <a:srgbClr val="9751CB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相隔半年</a:t>
            </a:r>
            <a:r>
              <a:rPr lang="en-US" altLang="zh-CN" sz="1400" dirty="0">
                <a:solidFill>
                  <a:srgbClr val="9751CB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r>
              <a:rPr lang="zh-CN" altLang="en-US" sz="1400" dirty="0">
                <a:solidFill>
                  <a:srgbClr val="9751CB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，可以清楚的看到绿色方框内出现了大片的脱空缺陷，说明在上重载之后出现了新的脱空缺陷。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788917" y="2408329"/>
            <a:ext cx="800219" cy="28122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dirty="0">
                <a:solidFill>
                  <a:srgbClr val="9751CB"/>
                </a:solidFill>
              </a:rPr>
              <a:t>时间</a:t>
            </a:r>
            <a:r>
              <a:rPr lang="en-US" altLang="zh-CN" sz="4000" dirty="0">
                <a:solidFill>
                  <a:srgbClr val="9751CB"/>
                </a:solidFill>
              </a:rPr>
              <a:t>……</a:t>
            </a:r>
            <a:endParaRPr lang="zh-CN" altLang="en-US" sz="4000" dirty="0">
              <a:solidFill>
                <a:srgbClr val="9751CB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85593" y="2628329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9751CB"/>
                </a:solidFill>
              </a:rPr>
              <a:t>4D</a:t>
            </a:r>
            <a:endParaRPr lang="zh-CN" altLang="en-US" sz="4400" dirty="0">
              <a:solidFill>
                <a:srgbClr val="9751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97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00485" y="1692225"/>
            <a:ext cx="8280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/>
              <a:t>ImpulseRadar</a:t>
            </a:r>
            <a:r>
              <a:rPr lang="zh-CN" altLang="en-US" sz="6000" dirty="0"/>
              <a:t>三维雷达系统构成</a:t>
            </a:r>
          </a:p>
        </p:txBody>
      </p:sp>
    </p:spTree>
    <p:extLst>
      <p:ext uri="{BB962C8B-B14F-4D97-AF65-F5344CB8AC3E}">
        <p14:creationId xmlns:p14="http://schemas.microsoft.com/office/powerpoint/2010/main" val="404284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D:\00最近工作2019-2020\2020\照片素材\微信图片_2020031111290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3" y="1692225"/>
            <a:ext cx="2664296" cy="180635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8821365" y="324073"/>
            <a:ext cx="5760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9751CB"/>
                </a:solidFill>
                <a:latin typeface="宋体" charset="-122"/>
                <a:ea typeface="宋体" charset="-122"/>
              </a:rPr>
              <a:t>三维天线</a:t>
            </a:r>
            <a:endParaRPr lang="zh-CN" altLang="en-US" sz="3200" dirty="0"/>
          </a:p>
        </p:txBody>
      </p:sp>
      <p:sp>
        <p:nvSpPr>
          <p:cNvPr id="10" name="文本框 9"/>
          <p:cNvSpPr txBox="1"/>
          <p:nvPr/>
        </p:nvSpPr>
        <p:spPr>
          <a:xfrm>
            <a:off x="612453" y="3636441"/>
            <a:ext cx="2664296" cy="584775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9751CB"/>
                </a:solidFill>
                <a:latin typeface="宋体" charset="-122"/>
                <a:ea typeface="宋体" charset="-122"/>
              </a:rPr>
              <a:t>170MHz</a:t>
            </a:r>
            <a:endParaRPr lang="zh-CN" altLang="en-US" sz="3200" dirty="0"/>
          </a:p>
        </p:txBody>
      </p:sp>
      <p:pic>
        <p:nvPicPr>
          <p:cNvPr id="11" name="图片 10" descr="D:\00最近工作2019-2020\2020\照片素材\PNG_厂家\Raptor_0956_PRINT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757" y="1692225"/>
            <a:ext cx="2664296" cy="180635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3348757" y="3636441"/>
            <a:ext cx="2664296" cy="584775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9751CB"/>
                </a:solidFill>
                <a:latin typeface="宋体" charset="-122"/>
                <a:ea typeface="宋体" charset="-122"/>
              </a:rPr>
              <a:t>450MHz</a:t>
            </a:r>
            <a:endParaRPr lang="zh-CN" altLang="en-US" sz="3200" dirty="0"/>
          </a:p>
        </p:txBody>
      </p:sp>
      <p:pic>
        <p:nvPicPr>
          <p:cNvPr id="13" name="图片 12" descr="D:\00最近工作2019-2020\2020\照片素材\PNG_厂家\Raptor_0362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061" y="1692225"/>
            <a:ext cx="2376264" cy="180635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6077838" y="3638796"/>
            <a:ext cx="2383487" cy="584775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9751CB"/>
                </a:solidFill>
                <a:latin typeface="宋体" charset="-122"/>
                <a:ea typeface="宋体" charset="-122"/>
              </a:rPr>
              <a:t>800MHz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51685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252413" y="1836241"/>
            <a:ext cx="2807092" cy="3046988"/>
          </a:xfrm>
          <a:prstGeom prst="rect">
            <a:avLst/>
          </a:prstGeom>
          <a:noFill/>
          <a:ln w="38100">
            <a:noFill/>
            <a:miter lim="800000"/>
            <a:headEnd/>
            <a:tailEnd type="none" w="med" len="lg"/>
          </a:ln>
        </p:spPr>
        <p:txBody>
          <a:bodyPr wrap="square">
            <a:spAutoFit/>
          </a:bodyPr>
          <a:lstStyle/>
          <a:p>
            <a:pPr indent="304800" algn="just">
              <a:buFont typeface="Arial" charset="0"/>
              <a:buChar char="•"/>
            </a:pPr>
            <a:r>
              <a:rPr lang="zh-CN" altLang="en-US" sz="1600" b="1" dirty="0">
                <a:solidFill>
                  <a:srgbClr val="9751CB"/>
                </a:solidFill>
                <a:latin typeface="宋体" charset="-122"/>
                <a:ea typeface="宋体" charset="-122"/>
              </a:rPr>
              <a:t>阵列天线箱体采用坚固的工程塑料或者玻璃钢材质</a:t>
            </a:r>
            <a:endParaRPr lang="en-US" altLang="zh-CN" sz="1600" b="1" dirty="0">
              <a:solidFill>
                <a:srgbClr val="9751CB"/>
              </a:solidFill>
              <a:latin typeface="宋体" charset="-122"/>
              <a:ea typeface="宋体" charset="-122"/>
            </a:endParaRPr>
          </a:p>
          <a:p>
            <a:pPr indent="304800" algn="just"/>
            <a:endParaRPr lang="zh-CN" altLang="en-US" sz="1600" b="1" dirty="0">
              <a:solidFill>
                <a:srgbClr val="9751CB"/>
              </a:solidFill>
              <a:latin typeface="Times New Roman" pitchFamily="18" charset="0"/>
              <a:ea typeface="宋体" charset="-122"/>
            </a:endParaRPr>
          </a:p>
          <a:p>
            <a:pPr indent="304800" algn="just">
              <a:buFont typeface="Arial" charset="0"/>
              <a:buChar char="•"/>
            </a:pPr>
            <a:r>
              <a:rPr lang="zh-CN" altLang="en-US" sz="1600" b="1" dirty="0">
                <a:solidFill>
                  <a:srgbClr val="9751CB"/>
                </a:solidFill>
                <a:latin typeface="宋体" charset="-122"/>
                <a:ea typeface="宋体" charset="-122"/>
              </a:rPr>
              <a:t>有手推、车载箱体</a:t>
            </a:r>
            <a:endParaRPr lang="en-US" altLang="zh-CN" sz="1600" b="1" dirty="0">
              <a:solidFill>
                <a:srgbClr val="9751CB"/>
              </a:solidFill>
              <a:latin typeface="宋体" charset="-122"/>
              <a:ea typeface="宋体" charset="-122"/>
            </a:endParaRPr>
          </a:p>
          <a:p>
            <a:pPr indent="304800" algn="just"/>
            <a:endParaRPr lang="zh-CN" altLang="en-US" sz="1600" b="1" dirty="0">
              <a:solidFill>
                <a:srgbClr val="9751CB"/>
              </a:solidFill>
              <a:latin typeface="Times New Roman" pitchFamily="18" charset="0"/>
              <a:ea typeface="宋体" charset="-122"/>
            </a:endParaRPr>
          </a:p>
          <a:p>
            <a:pPr indent="304800" algn="just">
              <a:buFont typeface="Arial" charset="0"/>
              <a:buChar char="•"/>
            </a:pPr>
            <a:r>
              <a:rPr lang="zh-CN" altLang="en-US" sz="1600" b="1" dirty="0">
                <a:solidFill>
                  <a:srgbClr val="9751CB"/>
                </a:solidFill>
                <a:latin typeface="宋体" charset="-122"/>
                <a:ea typeface="宋体" charset="-122"/>
              </a:rPr>
              <a:t>箱体上集成了系统供电、网络、测距、遥控、备用等接口</a:t>
            </a:r>
            <a:endParaRPr lang="en-US" altLang="zh-CN" sz="1600" b="1" dirty="0">
              <a:solidFill>
                <a:srgbClr val="9751CB"/>
              </a:solidFill>
              <a:latin typeface="宋体" charset="-122"/>
              <a:ea typeface="宋体" charset="-122"/>
            </a:endParaRPr>
          </a:p>
          <a:p>
            <a:pPr indent="304800" algn="just"/>
            <a:endParaRPr lang="en-US" altLang="zh-CN" sz="1600" b="1" dirty="0">
              <a:solidFill>
                <a:srgbClr val="9751CB"/>
              </a:solidFill>
              <a:latin typeface="宋体" charset="-122"/>
              <a:ea typeface="宋体" charset="-122"/>
            </a:endParaRPr>
          </a:p>
          <a:p>
            <a:pPr indent="304800" algn="just">
              <a:buFont typeface="Arial" charset="0"/>
              <a:buChar char="•"/>
            </a:pPr>
            <a:r>
              <a:rPr lang="zh-CN" altLang="en-US" sz="1600" b="1" dirty="0">
                <a:solidFill>
                  <a:srgbClr val="9751CB"/>
                </a:solidFill>
                <a:latin typeface="宋体" charset="-122"/>
                <a:ea typeface="宋体" charset="-122"/>
              </a:rPr>
              <a:t>箱体上有供</a:t>
            </a:r>
            <a:r>
              <a:rPr lang="en-US" altLang="zh-CN" sz="1600" b="1" dirty="0">
                <a:solidFill>
                  <a:srgbClr val="9751CB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GPS RTK</a:t>
            </a:r>
            <a:r>
              <a:rPr lang="zh-CN" altLang="en-US" sz="1600" b="1" dirty="0">
                <a:solidFill>
                  <a:srgbClr val="9751CB"/>
                </a:solidFill>
                <a:latin typeface="宋体" charset="-122"/>
                <a:ea typeface="宋体" charset="-122"/>
              </a:rPr>
              <a:t>移动站天线或全站仪棱镜安装的基座</a:t>
            </a:r>
            <a:endParaRPr lang="en-US" altLang="zh-CN" sz="1600" b="1" dirty="0">
              <a:solidFill>
                <a:srgbClr val="9751CB"/>
              </a:solidFill>
              <a:latin typeface="宋体" charset="-122"/>
              <a:ea typeface="宋体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28877" y="108049"/>
            <a:ext cx="158417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9751CB"/>
                </a:solidFill>
              </a:rPr>
              <a:t>坚固的箱体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781" y="900137"/>
            <a:ext cx="3004300" cy="40057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700" y="612105"/>
            <a:ext cx="1917241" cy="255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9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0845" y="155376"/>
            <a:ext cx="232479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9751CB"/>
                </a:solidFill>
              </a:rPr>
              <a:t>两种工作模式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92573" y="1332185"/>
            <a:ext cx="232479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9751CB"/>
                </a:solidFill>
              </a:rPr>
              <a:t>手推车模式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076949" y="4284513"/>
            <a:ext cx="232479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9751CB"/>
                </a:solidFill>
              </a:rPr>
              <a:t>车载模式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412" y="623348"/>
            <a:ext cx="2729867" cy="3639823"/>
          </a:xfrm>
          <a:prstGeom prst="rect">
            <a:avLst/>
          </a:prstGeom>
        </p:spPr>
      </p:pic>
      <p:pic>
        <p:nvPicPr>
          <p:cNvPr id="11" name="图片 10" descr="C:\Users\lll\Desktop\微信图片_202003181316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01" y="2011759"/>
            <a:ext cx="3543300" cy="265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809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MIRA三维探地雷达系统定位探测示意图5gai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8517" y="1044153"/>
            <a:ext cx="7128792" cy="38770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4140845" y="155376"/>
            <a:ext cx="232479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9751CB"/>
                </a:solidFill>
              </a:rPr>
              <a:t>定位装置</a:t>
            </a:r>
          </a:p>
        </p:txBody>
      </p:sp>
    </p:spTree>
    <p:extLst>
      <p:ext uri="{BB962C8B-B14F-4D97-AF65-F5344CB8AC3E}">
        <p14:creationId xmlns:p14="http://schemas.microsoft.com/office/powerpoint/2010/main" val="21346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484661" y="1980257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小视频</a:t>
            </a:r>
          </a:p>
        </p:txBody>
      </p:sp>
    </p:spTree>
    <p:extLst>
      <p:ext uri="{BB962C8B-B14F-4D97-AF65-F5344CB8AC3E}">
        <p14:creationId xmlns:p14="http://schemas.microsoft.com/office/powerpoint/2010/main" val="94156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612453" y="4289067"/>
            <a:ext cx="7217566" cy="1077218"/>
          </a:xfrm>
          <a:prstGeom prst="rect">
            <a:avLst/>
          </a:prstGeom>
          <a:noFill/>
          <a:ln w="38100">
            <a:noFill/>
            <a:miter lim="800000"/>
            <a:headEnd/>
            <a:tailEnd type="none" w="med" len="lg"/>
          </a:ln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9751CB"/>
                </a:solidFill>
                <a:latin typeface="宋体" charset="-122"/>
                <a:ea typeface="宋体" charset="-122"/>
              </a:rPr>
              <a:t>采集软件直接控制数据采集过程，包括从定位系统中得到的精确定位数据，并对采集的数据实时进行检查。阵列天线的采集参数设置多数情况下按默认值就可以了，它的界面简洁易用。在采集时做数据质量检查是很有必要的，它包括单道数据监控和位置偏差分析及修正。</a:t>
            </a:r>
            <a:r>
              <a:rPr lang="zh-CN" altLang="en-US" sz="1600" dirty="0">
                <a:solidFill>
                  <a:srgbClr val="9751CB"/>
                </a:solidFill>
                <a:ea typeface="宋体" charset="-122"/>
              </a:rPr>
              <a:t> </a:t>
            </a:r>
            <a:endParaRPr lang="zh-CN" altLang="en-US" sz="1600" dirty="0">
              <a:solidFill>
                <a:srgbClr val="9751CB"/>
              </a:solidFill>
              <a:latin typeface="Times New Roman" pitchFamily="18" charset="0"/>
              <a:ea typeface="宋体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52813" y="108049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rgbClr val="9751CB"/>
                </a:solidFill>
                <a:ea typeface="宋体" charset="-122"/>
              </a:rPr>
              <a:t>数据采集软件</a:t>
            </a:r>
            <a:r>
              <a:rPr lang="en-US" altLang="zh-CN" sz="1800" dirty="0">
                <a:solidFill>
                  <a:srgbClr val="9751CB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TALON</a:t>
            </a:r>
            <a:endParaRPr lang="zh-CN" altLang="en-US" dirty="0">
              <a:solidFill>
                <a:srgbClr val="9751CB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85" y="618698"/>
            <a:ext cx="7057554" cy="367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2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52211" y="3651077"/>
            <a:ext cx="5328593" cy="1569660"/>
          </a:xfrm>
          <a:prstGeom prst="rect">
            <a:avLst/>
          </a:prstGeom>
          <a:noFill/>
          <a:ln w="38100">
            <a:noFill/>
            <a:miter lim="800000"/>
            <a:headEnd/>
            <a:tailEnd type="none" w="med" len="lg"/>
          </a:ln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9751CB"/>
                </a:solidFill>
                <a:latin typeface="宋体" charset="-122"/>
                <a:ea typeface="宋体" charset="-122"/>
              </a:rPr>
              <a:t>它包括数据处理，解释和雷达数据的三维偏移，随后进行交互式结果解释。</a:t>
            </a:r>
          </a:p>
          <a:p>
            <a:endParaRPr lang="zh-CN" altLang="en-US" sz="1600" b="1" dirty="0">
              <a:solidFill>
                <a:srgbClr val="9751CB"/>
              </a:solidFill>
              <a:latin typeface="宋体" charset="-122"/>
              <a:ea typeface="宋体" charset="-122"/>
            </a:endParaRPr>
          </a:p>
          <a:p>
            <a:r>
              <a:rPr lang="zh-CN" altLang="en-US" sz="1600" b="1" dirty="0">
                <a:solidFill>
                  <a:srgbClr val="9751CB"/>
                </a:solidFill>
                <a:latin typeface="宋体" charset="-122"/>
                <a:ea typeface="宋体" charset="-122"/>
              </a:rPr>
              <a:t>迄今为止，</a:t>
            </a:r>
            <a:r>
              <a:rPr lang="en-US" altLang="zh-CN" sz="1600" dirty="0">
                <a:solidFill>
                  <a:srgbClr val="9751CB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 Condor</a:t>
            </a:r>
            <a:r>
              <a:rPr lang="zh-CN" altLang="en-US" sz="1600" b="1" dirty="0">
                <a:solidFill>
                  <a:srgbClr val="9751CB"/>
                </a:solidFill>
                <a:latin typeface="宋体" charset="-122"/>
                <a:ea typeface="宋体" charset="-122"/>
              </a:rPr>
              <a:t>是唯一的无缝进行数据输入和处理解释的软件。这意味着，我们不需要做繁琐的数据输入前的剪辑工作。</a:t>
            </a:r>
            <a:r>
              <a:rPr lang="zh-CN" altLang="en-US" sz="1600" b="1" dirty="0">
                <a:solidFill>
                  <a:srgbClr val="9751CB"/>
                </a:solidFill>
                <a:ea typeface="宋体" charset="-122"/>
              </a:rPr>
              <a:t> </a:t>
            </a:r>
            <a:endParaRPr lang="zh-CN" altLang="en-US" sz="1600" b="1" dirty="0">
              <a:solidFill>
                <a:srgbClr val="9751CB"/>
              </a:solidFill>
              <a:latin typeface="Times New Roman" pitchFamily="18" charset="0"/>
              <a:ea typeface="宋体" charset="-122"/>
            </a:endParaRP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6085061" y="880154"/>
            <a:ext cx="2286000" cy="2831544"/>
          </a:xfrm>
          <a:prstGeom prst="rect">
            <a:avLst/>
          </a:prstGeom>
          <a:noFill/>
          <a:ln w="38100">
            <a:noFill/>
            <a:miter lim="800000"/>
            <a:headEnd/>
            <a:tailEnd type="none" w="med" len="lg"/>
          </a:ln>
        </p:spPr>
        <p:txBody>
          <a:bodyPr>
            <a:spAutoFit/>
          </a:bodyPr>
          <a:lstStyle/>
          <a:p>
            <a:r>
              <a:rPr lang="zh-CN" altLang="zh-CN" sz="1600" b="1" dirty="0">
                <a:solidFill>
                  <a:srgbClr val="9751CB"/>
                </a:solidFill>
                <a:latin typeface="宋体" charset="-122"/>
                <a:ea typeface="宋体" charset="-122"/>
              </a:rPr>
              <a:t>主要滤波功能包括：</a:t>
            </a:r>
          </a:p>
          <a:p>
            <a:r>
              <a:rPr lang="zh-CN" altLang="zh-CN" sz="1600" b="1" dirty="0">
                <a:solidFill>
                  <a:srgbClr val="9751CB"/>
                </a:solidFill>
                <a:latin typeface="宋体" charset="-122"/>
                <a:ea typeface="宋体" charset="-122"/>
              </a:rPr>
              <a:t>去除直流漂移</a:t>
            </a:r>
          </a:p>
          <a:p>
            <a:r>
              <a:rPr lang="zh-CN" altLang="zh-CN" sz="1600" b="1" dirty="0">
                <a:solidFill>
                  <a:srgbClr val="9751CB"/>
                </a:solidFill>
                <a:latin typeface="宋体" charset="-122"/>
                <a:ea typeface="宋体" charset="-122"/>
              </a:rPr>
              <a:t>增益</a:t>
            </a:r>
          </a:p>
          <a:p>
            <a:r>
              <a:rPr lang="zh-CN" altLang="zh-CN" sz="1600" b="1" dirty="0">
                <a:solidFill>
                  <a:srgbClr val="9751CB"/>
                </a:solidFill>
                <a:latin typeface="宋体" charset="-122"/>
                <a:ea typeface="宋体" charset="-122"/>
              </a:rPr>
              <a:t>预测反褶积</a:t>
            </a:r>
          </a:p>
          <a:p>
            <a:r>
              <a:rPr lang="zh-CN" altLang="zh-CN" sz="1600" b="1" dirty="0">
                <a:solidFill>
                  <a:srgbClr val="9751CB"/>
                </a:solidFill>
                <a:latin typeface="宋体" charset="-122"/>
                <a:ea typeface="宋体" charset="-122"/>
              </a:rPr>
              <a:t>振铃信号消除</a:t>
            </a:r>
          </a:p>
          <a:p>
            <a:r>
              <a:rPr lang="zh-CN" altLang="zh-CN" sz="1600" b="1" dirty="0">
                <a:solidFill>
                  <a:srgbClr val="9751CB"/>
                </a:solidFill>
                <a:latin typeface="宋体" charset="-122"/>
                <a:ea typeface="宋体" charset="-122"/>
              </a:rPr>
              <a:t>带通滤波</a:t>
            </a:r>
          </a:p>
          <a:p>
            <a:r>
              <a:rPr lang="zh-CN" altLang="zh-CN" sz="1600" b="1" dirty="0">
                <a:solidFill>
                  <a:srgbClr val="9751CB"/>
                </a:solidFill>
                <a:latin typeface="宋体" charset="-122"/>
                <a:ea typeface="宋体" charset="-122"/>
              </a:rPr>
              <a:t>插值</a:t>
            </a:r>
          </a:p>
          <a:p>
            <a:r>
              <a:rPr lang="zh-CN" altLang="zh-CN" sz="1600" b="1" dirty="0">
                <a:solidFill>
                  <a:srgbClr val="9751CB"/>
                </a:solidFill>
                <a:latin typeface="宋体" charset="-122"/>
                <a:ea typeface="宋体" charset="-122"/>
              </a:rPr>
              <a:t>偏移</a:t>
            </a:r>
          </a:p>
          <a:p>
            <a:r>
              <a:rPr lang="zh-CN" altLang="zh-CN" sz="1600" b="1" dirty="0">
                <a:solidFill>
                  <a:srgbClr val="9751CB"/>
                </a:solidFill>
                <a:latin typeface="宋体" charset="-122"/>
                <a:ea typeface="宋体" charset="-122"/>
              </a:rPr>
              <a:t>地形校正</a:t>
            </a:r>
          </a:p>
          <a:p>
            <a:r>
              <a:rPr lang="zh-CN" altLang="zh-CN" sz="1600" b="1" dirty="0">
                <a:solidFill>
                  <a:srgbClr val="9751CB"/>
                </a:solidFill>
                <a:latin typeface="宋体" charset="-122"/>
                <a:ea typeface="宋体" charset="-122"/>
              </a:rPr>
              <a:t>振幅包络显示……</a:t>
            </a:r>
          </a:p>
          <a:p>
            <a:pPr indent="-258763">
              <a:tabLst>
                <a:tab pos="563563" algn="l"/>
              </a:tabLst>
            </a:pPr>
            <a:endParaRPr lang="zh-CN" altLang="en-US" sz="1800" b="1" dirty="0">
              <a:solidFill>
                <a:srgbClr val="9751CB"/>
              </a:solidFill>
              <a:latin typeface="Times New Roman" pitchFamily="18" charset="0"/>
              <a:ea typeface="宋体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08797" y="108049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9751CB"/>
                </a:solidFill>
                <a:ea typeface="宋体" charset="-122"/>
              </a:rPr>
              <a:t>处理和解释软件</a:t>
            </a:r>
            <a:r>
              <a:rPr lang="en-US" altLang="zh-CN" sz="2000" dirty="0">
                <a:solidFill>
                  <a:srgbClr val="9751CB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Condor</a:t>
            </a:r>
            <a:endParaRPr lang="zh-CN" altLang="en-US" dirty="0">
              <a:solidFill>
                <a:srgbClr val="9751CB"/>
              </a:solidFill>
            </a:endParaRPr>
          </a:p>
        </p:txBody>
      </p:sp>
      <p:pic>
        <p:nvPicPr>
          <p:cNvPr id="7" name="图片 6" descr="C:\Users\zgf\Desktop\无标题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541" y="510321"/>
            <a:ext cx="4320078" cy="3142918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7371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276749" y="108049"/>
            <a:ext cx="347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9751CB"/>
                </a:solidFill>
              </a:rPr>
              <a:t>最前沿的新技术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323567" y="1116161"/>
            <a:ext cx="477054" cy="29690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>
                <a:solidFill>
                  <a:srgbClr val="9751CB"/>
                </a:solidFill>
              </a:rPr>
              <a:t>HDR</a:t>
            </a:r>
            <a:r>
              <a:rPr lang="zh-CN" altLang="en-US" dirty="0">
                <a:solidFill>
                  <a:srgbClr val="9751CB"/>
                </a:solidFill>
              </a:rPr>
              <a:t>（超宽带）技术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231735" y="972145"/>
            <a:ext cx="477054" cy="23042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rgbClr val="9751CB"/>
                </a:solidFill>
              </a:rPr>
              <a:t>实时采样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464588" y="2759092"/>
            <a:ext cx="477054" cy="23042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rgbClr val="9751CB"/>
                </a:solidFill>
              </a:rPr>
              <a:t>高精度</a:t>
            </a:r>
            <a:r>
              <a:rPr lang="en-US" altLang="zh-CN" dirty="0">
                <a:solidFill>
                  <a:srgbClr val="9751CB"/>
                </a:solidFill>
              </a:rPr>
              <a:t>GPS</a:t>
            </a:r>
            <a:r>
              <a:rPr lang="zh-CN" altLang="en-US" dirty="0">
                <a:solidFill>
                  <a:srgbClr val="9751CB"/>
                </a:solidFill>
              </a:rPr>
              <a:t>内部时钟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932933" y="1764233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9751CB"/>
                </a:solidFill>
              </a:rPr>
              <a:t>行业翘楚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364981" y="2438727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9751CB"/>
                </a:solidFill>
              </a:rPr>
              <a:t>先进技术的领导者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572" y="874924"/>
            <a:ext cx="2232853" cy="145554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981" y="3525708"/>
            <a:ext cx="2738607" cy="181696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74" y="2287453"/>
            <a:ext cx="2164268" cy="14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0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00485" y="1980257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/>
              <a:t>适用领域</a:t>
            </a:r>
          </a:p>
        </p:txBody>
      </p:sp>
    </p:spTree>
    <p:extLst>
      <p:ext uri="{BB962C8B-B14F-4D97-AF65-F5344CB8AC3E}">
        <p14:creationId xmlns:p14="http://schemas.microsoft.com/office/powerpoint/2010/main" val="187683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19" y="3698573"/>
            <a:ext cx="2695575" cy="1762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19" y="184200"/>
            <a:ext cx="3267075" cy="243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85" y="1644894"/>
            <a:ext cx="4029075" cy="2752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581" y="567807"/>
            <a:ext cx="4010041" cy="235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4140845" y="184200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9751CB"/>
                </a:solidFill>
              </a:rPr>
              <a:t>公路领域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373093" y="900137"/>
            <a:ext cx="280831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路面路基缺陷检测</a:t>
            </a:r>
            <a:endParaRPr lang="en-US" altLang="zh-CN" dirty="0"/>
          </a:p>
        </p:txBody>
      </p:sp>
      <p:sp>
        <p:nvSpPr>
          <p:cNvPr id="14" name="文本框 13"/>
          <p:cNvSpPr txBox="1"/>
          <p:nvPr/>
        </p:nvSpPr>
        <p:spPr>
          <a:xfrm>
            <a:off x="6373093" y="1390036"/>
            <a:ext cx="280831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/>
              <a:t>裂缝分布</a:t>
            </a:r>
            <a:endParaRPr lang="en-US" altLang="zh-CN" dirty="0"/>
          </a:p>
        </p:txBody>
      </p:sp>
      <p:sp>
        <p:nvSpPr>
          <p:cNvPr id="16" name="文本框 15"/>
          <p:cNvSpPr txBox="1"/>
          <p:nvPr/>
        </p:nvSpPr>
        <p:spPr>
          <a:xfrm>
            <a:off x="6383333" y="1879935"/>
            <a:ext cx="280831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/>
              <a:t>松散不密实</a:t>
            </a:r>
            <a:endParaRPr lang="en-US" altLang="zh-CN" dirty="0"/>
          </a:p>
        </p:txBody>
      </p:sp>
      <p:sp>
        <p:nvSpPr>
          <p:cNvPr id="17" name="文本框 16"/>
          <p:cNvSpPr txBox="1"/>
          <p:nvPr/>
        </p:nvSpPr>
        <p:spPr>
          <a:xfrm>
            <a:off x="6383333" y="2362780"/>
            <a:ext cx="280831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/>
              <a:t>空洞及富集水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6640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20765" y="324073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9751CB"/>
                </a:solidFill>
              </a:rPr>
              <a:t>市政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96429" y="1620217"/>
            <a:ext cx="194421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道路下空洞预警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87753" y="2063421"/>
            <a:ext cx="194421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管线检测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87753" y="2506625"/>
            <a:ext cx="223224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管线周边缺陷检测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693" y="1332185"/>
            <a:ext cx="4315310" cy="2880000"/>
          </a:xfrm>
          <a:prstGeom prst="rect">
            <a:avLst/>
          </a:prstGeom>
          <a:noFill/>
          <a:ln w="635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9627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80805" y="324073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9751CB"/>
                </a:solidFill>
              </a:rPr>
              <a:t>考古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5" y="2087092"/>
            <a:ext cx="4626570" cy="30843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021" y="908848"/>
            <a:ext cx="3593174" cy="238651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57069" y="3420417"/>
            <a:ext cx="216024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元上都遗址考古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004941" y="4500537"/>
            <a:ext cx="216024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圆明园遗址考古</a:t>
            </a:r>
          </a:p>
        </p:txBody>
      </p:sp>
    </p:spTree>
    <p:extLst>
      <p:ext uri="{BB962C8B-B14F-4D97-AF65-F5344CB8AC3E}">
        <p14:creationId xmlns:p14="http://schemas.microsoft.com/office/powerpoint/2010/main" val="197377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92773" y="180057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9751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更多资讯，敬请联系我们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59587" y="1078556"/>
            <a:ext cx="648072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rgbClr val="9751CB"/>
                </a:solidFill>
                <a:latin typeface="Times New Roman" pitchFamily="18" charset="0"/>
              </a:rPr>
              <a:t>联系人：王亚飞                                       联系电话：</a:t>
            </a:r>
            <a:r>
              <a:rPr lang="en-US" altLang="zh-CN" sz="1800" b="1" dirty="0">
                <a:solidFill>
                  <a:srgbClr val="9751CB"/>
                </a:solidFill>
                <a:latin typeface="Times New Roman" pitchFamily="18" charset="0"/>
              </a:rPr>
              <a:t>13520504998  </a:t>
            </a:r>
          </a:p>
          <a:p>
            <a:pPr>
              <a:lnSpc>
                <a:spcPct val="150000"/>
              </a:lnSpc>
            </a:pPr>
            <a:endParaRPr lang="en-US" altLang="zh-CN" sz="1800" b="1" dirty="0">
              <a:solidFill>
                <a:srgbClr val="9751CB"/>
              </a:solidFill>
              <a:latin typeface="Times New Roman" pitchFamily="18" charset="0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171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996829" y="1476201"/>
            <a:ext cx="2736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9751CB"/>
                </a:solidFill>
              </a:rPr>
              <a:t>谢谢</a:t>
            </a:r>
          </a:p>
        </p:txBody>
      </p:sp>
    </p:spTree>
    <p:extLst>
      <p:ext uri="{BB962C8B-B14F-4D97-AF65-F5344CB8AC3E}">
        <p14:creationId xmlns:p14="http://schemas.microsoft.com/office/powerpoint/2010/main" val="172279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D树根探测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2620072" y="-132446"/>
            <a:ext cx="4339150" cy="62603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628677" y="252065"/>
            <a:ext cx="46805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9751CB"/>
                </a:solidFill>
              </a:rPr>
              <a:t>2016</a:t>
            </a:r>
            <a:r>
              <a:rPr lang="zh-CN" altLang="en-US" dirty="0">
                <a:solidFill>
                  <a:srgbClr val="9751CB"/>
                </a:solidFill>
              </a:rPr>
              <a:t>年世界探地雷达大会优秀论文（香港）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00485" y="1548209"/>
            <a:ext cx="738664" cy="30963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dirty="0">
                <a:solidFill>
                  <a:srgbClr val="9751CB"/>
                </a:solidFill>
              </a:rPr>
              <a:t>三维探测</a:t>
            </a:r>
          </a:p>
        </p:txBody>
      </p:sp>
    </p:spTree>
    <p:extLst>
      <p:ext uri="{BB962C8B-B14F-4D97-AF65-F5344CB8AC3E}">
        <p14:creationId xmlns:p14="http://schemas.microsoft.com/office/powerpoint/2010/main" val="58153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486094" y="216279"/>
            <a:ext cx="8749665" cy="900113"/>
          </a:xfrm>
          <a:prstGeom prst="rect">
            <a:avLst/>
          </a:prstGeom>
        </p:spPr>
        <p:txBody>
          <a:bodyPr/>
          <a:lstStyle>
            <a:lvl1pPr algn="ctr" defTabSz="966788" rtl="0" fontAlgn="base">
              <a:spcBef>
                <a:spcPct val="0"/>
              </a:spcBef>
              <a:spcAft>
                <a:spcPct val="0"/>
              </a:spcAft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66788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algn="ctr" defTabSz="966788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algn="ctr" defTabSz="966788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algn="ctr" defTabSz="966788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ctr" defTabSz="966788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ctr" defTabSz="966788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ctr" defTabSz="966788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ctr" defTabSz="966788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zh-CN" altLang="en-US" sz="4000">
                <a:solidFill>
                  <a:srgbClr val="9751CB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超乎想象的探测时速</a:t>
            </a:r>
            <a:endParaRPr lang="zh-CN" altLang="en-US" sz="4000" dirty="0">
              <a:solidFill>
                <a:srgbClr val="9751CB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MOV_00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3069" y="1260177"/>
            <a:ext cx="6335713" cy="356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0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836589" y="1980257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几个问题</a:t>
            </a:r>
          </a:p>
        </p:txBody>
      </p:sp>
    </p:spTree>
    <p:extLst>
      <p:ext uri="{BB962C8B-B14F-4D97-AF65-F5344CB8AC3E}">
        <p14:creationId xmlns:p14="http://schemas.microsoft.com/office/powerpoint/2010/main" val="291996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97" y="1578358"/>
            <a:ext cx="4606899" cy="34624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149" y="1189531"/>
            <a:ext cx="5359999" cy="301184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16709" y="108049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9751CB"/>
                </a:solidFill>
              </a:rPr>
              <a:t>1</a:t>
            </a:r>
            <a:r>
              <a:rPr lang="zh-CN" altLang="en-US" sz="3200" dirty="0">
                <a:solidFill>
                  <a:srgbClr val="9751CB"/>
                </a:solidFill>
              </a:rPr>
              <a:t>、什么是三维雷达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332533" y="815935"/>
            <a:ext cx="734481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9751CB"/>
                </a:solidFill>
              </a:rPr>
              <a:t>一言以概之：利用雷达对地下隐蔽物体进行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真</a:t>
            </a:r>
            <a:r>
              <a:rPr lang="zh-CN" altLang="en-US" dirty="0">
                <a:solidFill>
                  <a:srgbClr val="9751CB"/>
                </a:solidFill>
              </a:rPr>
              <a:t>三维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全息</a:t>
            </a:r>
            <a:r>
              <a:rPr lang="zh-CN" altLang="en-US" dirty="0">
                <a:solidFill>
                  <a:srgbClr val="9751CB"/>
                </a:solidFill>
              </a:rPr>
              <a:t>成像</a:t>
            </a:r>
            <a:endParaRPr lang="en-US" altLang="zh-CN" dirty="0">
              <a:solidFill>
                <a:srgbClr val="9751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9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764581" y="44791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9751CB"/>
                </a:solidFill>
              </a:rPr>
              <a:t>世界上第一台数字式的三维雷达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37" y="1548209"/>
            <a:ext cx="4315310" cy="2880000"/>
          </a:xfrm>
          <a:prstGeom prst="rect">
            <a:avLst/>
          </a:prstGeom>
          <a:noFill/>
          <a:ln w="635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636" y="629566"/>
            <a:ext cx="4315310" cy="2880000"/>
          </a:xfrm>
          <a:prstGeom prst="rect">
            <a:avLst/>
          </a:prstGeom>
          <a:noFill/>
          <a:ln w="635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327989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28477" y="1044153"/>
            <a:ext cx="8064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2400" dirty="0">
                <a:solidFill>
                  <a:srgbClr val="9751CB"/>
                </a:solidFill>
                <a:latin typeface="Times New Roman" pitchFamily="18" charset="0"/>
                <a:cs typeface="Times New Roman" pitchFamily="18" charset="0"/>
              </a:rPr>
              <a:t>三维雷达必须严格满足以下条件</a:t>
            </a:r>
            <a:endParaRPr lang="en-US" altLang="zh-CN" sz="2400" dirty="0">
              <a:solidFill>
                <a:srgbClr val="9751CB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400" dirty="0">
              <a:solidFill>
                <a:srgbClr val="9751CB"/>
              </a:solidFill>
            </a:endParaRPr>
          </a:p>
          <a:p>
            <a:pPr>
              <a:lnSpc>
                <a:spcPts val="1800"/>
              </a:lnSpc>
            </a:pPr>
            <a:r>
              <a:rPr lang="en-US" altLang="zh-CN" sz="2400" dirty="0">
                <a:solidFill>
                  <a:srgbClr val="9751CB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zh-CN" altLang="en-US" sz="2400" dirty="0">
                <a:solidFill>
                  <a:srgbClr val="9751CB"/>
                </a:solidFill>
                <a:latin typeface="Times New Roman" pitchFamily="18" charset="0"/>
                <a:cs typeface="Times New Roman" pitchFamily="18" charset="0"/>
              </a:rPr>
              <a:t>通道间距必须小于信号在传播介质中中心波长的四分之一。</a:t>
            </a:r>
          </a:p>
          <a:p>
            <a:pPr>
              <a:lnSpc>
                <a:spcPts val="1800"/>
              </a:lnSpc>
            </a:pPr>
            <a:endParaRPr lang="en-US" altLang="zh-CN" sz="2400" dirty="0">
              <a:solidFill>
                <a:srgbClr val="9751C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800"/>
              </a:lnSpc>
            </a:pPr>
            <a:r>
              <a:rPr lang="en-US" altLang="zh-CN" sz="2400" dirty="0">
                <a:solidFill>
                  <a:srgbClr val="9751CB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zh-CN" altLang="en-US" sz="2400" dirty="0">
                <a:solidFill>
                  <a:srgbClr val="9751CB"/>
                </a:solidFill>
                <a:latin typeface="Times New Roman" pitchFamily="18" charset="0"/>
                <a:cs typeface="Times New Roman" pitchFamily="18" charset="0"/>
              </a:rPr>
              <a:t>需要交叉通道间进行通讯。</a:t>
            </a:r>
          </a:p>
          <a:p>
            <a:pPr>
              <a:lnSpc>
                <a:spcPts val="1800"/>
              </a:lnSpc>
            </a:pPr>
            <a:endParaRPr lang="en-US" altLang="zh-CN" sz="2400" dirty="0">
              <a:solidFill>
                <a:srgbClr val="9751C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800"/>
              </a:lnSpc>
            </a:pPr>
            <a:r>
              <a:rPr lang="en-US" altLang="zh-CN" sz="2400" dirty="0">
                <a:solidFill>
                  <a:srgbClr val="9751CB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zh-CN" altLang="en-US" sz="2400" dirty="0">
                <a:solidFill>
                  <a:srgbClr val="9751CB"/>
                </a:solidFill>
                <a:latin typeface="Times New Roman" pitchFamily="18" charset="0"/>
                <a:cs typeface="Times New Roman" pitchFamily="18" charset="0"/>
              </a:rPr>
              <a:t>所有天线的信号和极化要尽可能一致。</a:t>
            </a:r>
          </a:p>
          <a:p>
            <a:pPr>
              <a:lnSpc>
                <a:spcPts val="1800"/>
              </a:lnSpc>
            </a:pPr>
            <a:endParaRPr lang="en-US" altLang="zh-CN" sz="2400" dirty="0">
              <a:solidFill>
                <a:srgbClr val="9751C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800"/>
              </a:lnSpc>
            </a:pPr>
            <a:r>
              <a:rPr lang="en-US" altLang="zh-CN" sz="2400" dirty="0">
                <a:solidFill>
                  <a:srgbClr val="9751CB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zh-CN" altLang="en-US" sz="2400" dirty="0">
                <a:solidFill>
                  <a:srgbClr val="9751CB"/>
                </a:solidFill>
                <a:latin typeface="Times New Roman" pitchFamily="18" charset="0"/>
                <a:cs typeface="Times New Roman" pitchFamily="18" charset="0"/>
              </a:rPr>
              <a:t>采用定位设备的精度必须小于通道间距的一半。</a:t>
            </a:r>
            <a:endParaRPr lang="en-US" altLang="zh-CN" sz="2400" dirty="0">
              <a:solidFill>
                <a:srgbClr val="9751CB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2400" dirty="0">
              <a:solidFill>
                <a:srgbClr val="9751CB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20565" y="180057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9751CB"/>
                </a:solidFill>
              </a:rPr>
              <a:t>2</a:t>
            </a:r>
            <a:r>
              <a:rPr lang="zh-CN" altLang="en-US" sz="3200" dirty="0">
                <a:solidFill>
                  <a:srgbClr val="9751CB"/>
                </a:solidFill>
              </a:rPr>
              <a:t>、三维雷达的门槛</a:t>
            </a:r>
          </a:p>
        </p:txBody>
      </p:sp>
    </p:spTree>
    <p:extLst>
      <p:ext uri="{BB962C8B-B14F-4D97-AF65-F5344CB8AC3E}">
        <p14:creationId xmlns:p14="http://schemas.microsoft.com/office/powerpoint/2010/main" val="395273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3"/>
          <p:cNvSpPr txBox="1">
            <a:spLocks/>
          </p:cNvSpPr>
          <p:nvPr/>
        </p:nvSpPr>
        <p:spPr>
          <a:xfrm>
            <a:off x="756469" y="4815900"/>
            <a:ext cx="8335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61950" indent="-361950" algn="l" defTabSz="9667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5813" indent="-301625" algn="l" defTabSz="9667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9675" indent="-241300" algn="l" defTabSz="9667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2275" indent="-241300" algn="l" defTabSz="9667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6463" indent="-241300" algn="l" defTabSz="9667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1453" indent="-241950" algn="l" defTabSz="9678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353" indent="-241950" algn="l" defTabSz="9678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254" indent="-241950" algn="l" defTabSz="9678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3154" indent="-241950" algn="l" defTabSz="9678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dirty="0">
                <a:solidFill>
                  <a:srgbClr val="9751CB"/>
                </a:solidFill>
              </a:rPr>
              <a:t>不是所有的三维雷达都叫</a:t>
            </a:r>
            <a:r>
              <a:rPr lang="en-US" altLang="zh-CN" sz="3200" dirty="0">
                <a:solidFill>
                  <a:srgbClr val="9751CB"/>
                </a:solidFill>
              </a:rPr>
              <a:t>THREE-D GPR</a:t>
            </a:r>
            <a:endParaRPr lang="zh-CN" altLang="en-US" sz="3200" dirty="0">
              <a:solidFill>
                <a:srgbClr val="9751CB"/>
              </a:solidFill>
            </a:endParaRPr>
          </a:p>
        </p:txBody>
      </p:sp>
      <p:sp>
        <p:nvSpPr>
          <p:cNvPr id="3" name="内容占位符 3"/>
          <p:cNvSpPr txBox="1">
            <a:spLocks/>
          </p:cNvSpPr>
          <p:nvPr/>
        </p:nvSpPr>
        <p:spPr>
          <a:xfrm>
            <a:off x="214395" y="3506925"/>
            <a:ext cx="5830416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61950" indent="-361950" algn="l" defTabSz="9667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5813" indent="-301625" algn="l" defTabSz="9667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9675" indent="-241300" algn="l" defTabSz="9667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2275" indent="-241300" algn="l" defTabSz="9667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6463" indent="-241300" algn="l" defTabSz="9667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1453" indent="-241950" algn="l" defTabSz="9678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353" indent="-241950" algn="l" defTabSz="9678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254" indent="-241950" algn="l" defTabSz="9678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3154" indent="-241950" algn="l" defTabSz="9678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600" dirty="0">
                <a:solidFill>
                  <a:srgbClr val="9751CB"/>
                </a:solidFill>
              </a:rPr>
              <a:t>1</a:t>
            </a:r>
            <a:r>
              <a:rPr lang="zh-CN" altLang="en-US" sz="1600" dirty="0">
                <a:solidFill>
                  <a:srgbClr val="9751CB"/>
                </a:solidFill>
              </a:rPr>
              <a:t>、通道间距等于</a:t>
            </a:r>
            <a:r>
              <a:rPr lang="en-US" altLang="zh-CN" sz="1600" dirty="0">
                <a:solidFill>
                  <a:srgbClr val="9751CB"/>
                </a:solidFill>
              </a:rPr>
              <a:t>1/4</a:t>
            </a:r>
            <a:r>
              <a:rPr lang="zh-CN" altLang="en-US" sz="1600" dirty="0">
                <a:solidFill>
                  <a:srgbClr val="9751CB"/>
                </a:solidFill>
              </a:rPr>
              <a:t>波长（固定偏移距）</a:t>
            </a:r>
            <a:endParaRPr lang="en-US" altLang="zh-CN" sz="1600" dirty="0">
              <a:solidFill>
                <a:srgbClr val="9751CB"/>
              </a:solidFill>
            </a:endParaRPr>
          </a:p>
          <a:p>
            <a:pPr marL="0" indent="0">
              <a:buNone/>
            </a:pPr>
            <a:r>
              <a:rPr lang="en-US" altLang="zh-CN" sz="1600" dirty="0">
                <a:solidFill>
                  <a:srgbClr val="9751CB"/>
                </a:solidFill>
              </a:rPr>
              <a:t>2</a:t>
            </a:r>
            <a:r>
              <a:rPr lang="zh-CN" altLang="en-US" sz="1600" dirty="0">
                <a:solidFill>
                  <a:srgbClr val="9751CB"/>
                </a:solidFill>
              </a:rPr>
              <a:t>、</a:t>
            </a:r>
            <a:r>
              <a:rPr lang="zh-CN" altLang="en-US" sz="1600" dirty="0">
                <a:solidFill>
                  <a:srgbClr val="9751CB"/>
                </a:solidFill>
                <a:latin typeface="Times New Roman" pitchFamily="18" charset="0"/>
                <a:cs typeface="Times New Roman" pitchFamily="18" charset="0"/>
              </a:rPr>
              <a:t>交叉通道间进行通讯（两个发射对应一个接收）</a:t>
            </a:r>
            <a:endParaRPr lang="en-US" altLang="zh-CN" sz="1600" dirty="0">
              <a:solidFill>
                <a:srgbClr val="9751CB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1600" dirty="0">
                <a:solidFill>
                  <a:srgbClr val="9751CB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zh-CN" altLang="en-US" sz="1600" dirty="0">
                <a:solidFill>
                  <a:srgbClr val="9751CB"/>
                </a:solidFill>
                <a:latin typeface="Times New Roman" pitchFamily="18" charset="0"/>
                <a:cs typeface="Times New Roman" pitchFamily="18" charset="0"/>
              </a:rPr>
              <a:t>、天线的信号和极化要尽可能一致（必须同中心频率）</a:t>
            </a:r>
            <a:endParaRPr lang="zh-CN" altLang="en-US" sz="1600" dirty="0">
              <a:solidFill>
                <a:srgbClr val="9751CB"/>
              </a:solidFill>
            </a:endParaRPr>
          </a:p>
        </p:txBody>
      </p:sp>
      <p:sp>
        <p:nvSpPr>
          <p:cNvPr id="6" name="内容占位符 3"/>
          <p:cNvSpPr txBox="1">
            <a:spLocks/>
          </p:cNvSpPr>
          <p:nvPr/>
        </p:nvSpPr>
        <p:spPr>
          <a:xfrm>
            <a:off x="5754329" y="4226203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61950" indent="-361950" algn="l" defTabSz="9667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5813" indent="-301625" algn="l" defTabSz="9667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9675" indent="-241300" algn="l" defTabSz="9667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2275" indent="-241300" algn="l" defTabSz="9667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6463" indent="-241300" algn="l" defTabSz="9667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1453" indent="-241950" algn="l" defTabSz="9678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353" indent="-241950" algn="l" defTabSz="9678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254" indent="-241950" algn="l" defTabSz="9678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3154" indent="-241950" algn="l" defTabSz="9678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600" dirty="0">
                <a:solidFill>
                  <a:srgbClr val="9751CB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zh-CN" altLang="en-US" sz="1600" dirty="0">
                <a:solidFill>
                  <a:srgbClr val="9751CB"/>
                </a:solidFill>
                <a:latin typeface="Times New Roman" pitchFamily="18" charset="0"/>
                <a:cs typeface="Times New Roman" pitchFamily="18" charset="0"/>
              </a:rPr>
              <a:t>、定位设备的精度必须厘米级别的</a:t>
            </a:r>
            <a:endParaRPr lang="zh-CN" altLang="en-US" sz="1600" dirty="0">
              <a:solidFill>
                <a:srgbClr val="9751CB"/>
              </a:solidFill>
            </a:endParaRPr>
          </a:p>
        </p:txBody>
      </p:sp>
      <p:sp>
        <p:nvSpPr>
          <p:cNvPr id="7" name="内容占位符 3"/>
          <p:cNvSpPr txBox="1">
            <a:spLocks/>
          </p:cNvSpPr>
          <p:nvPr/>
        </p:nvSpPr>
        <p:spPr>
          <a:xfrm>
            <a:off x="187686" y="20821"/>
            <a:ext cx="9065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61950" indent="-361950" algn="l" defTabSz="9667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5813" indent="-301625" algn="l" defTabSz="9667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9675" indent="-241300" algn="l" defTabSz="9667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2275" indent="-241300" algn="l" defTabSz="9667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6463" indent="-241300" algn="l" defTabSz="9667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1453" indent="-241950" algn="l" defTabSz="9678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353" indent="-241950" algn="l" defTabSz="9678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254" indent="-241950" algn="l" defTabSz="9678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3154" indent="-241950" algn="l" defTabSz="9678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3200" dirty="0">
                <a:solidFill>
                  <a:srgbClr val="9751CB"/>
                </a:solidFill>
              </a:rPr>
              <a:t>瑞典三维雷达是唯一满足要求的三维雷达</a:t>
            </a:r>
          </a:p>
        </p:txBody>
      </p:sp>
      <p:pic>
        <p:nvPicPr>
          <p:cNvPr id="8" name="图片 7" descr="D:\00最近工作2019-2020\2020\#孔老师厂家\20200207Impulseradar资料\照片\Raptor_1171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745" y="1737497"/>
            <a:ext cx="3270667" cy="2447770"/>
          </a:xfrm>
          <a:prstGeom prst="rect">
            <a:avLst/>
          </a:prstGeom>
          <a:noFill/>
          <a:ln w="635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Bildobjekt 54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00"/>
          <a:stretch/>
        </p:blipFill>
        <p:spPr bwMode="auto">
          <a:xfrm>
            <a:off x="15956" y="597393"/>
            <a:ext cx="5753100" cy="3073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869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cf779f76140b889421db1ee92d38cd6ed4ffff"/>
  <p:tag name="ISPRING_RESOURCE_PATHS_HASH_PRESENTER" val="ecdd5e327c4efff999ae583afac36d791cae2b"/>
</p:tagLst>
</file>

<file path=ppt/theme/theme1.xml><?xml version="1.0" encoding="utf-8"?>
<a:theme xmlns:a="http://schemas.openxmlformats.org/drawingml/2006/main" name="第一PPT，www.1ppt.com">
  <a:themeElements>
    <a:clrScheme name="自定义 40">
      <a:dk1>
        <a:sysClr val="windowText" lastClr="000000"/>
      </a:dk1>
      <a:lt1>
        <a:sysClr val="window" lastClr="FFFFFF"/>
      </a:lt1>
      <a:dk2>
        <a:srgbClr val="C00000"/>
      </a:dk2>
      <a:lt2>
        <a:srgbClr val="FF0000"/>
      </a:lt2>
      <a:accent1>
        <a:srgbClr val="FF66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7F7F7F"/>
      </a:accent5>
      <a:accent6>
        <a:srgbClr val="262626"/>
      </a:accent6>
      <a:hlink>
        <a:srgbClr val="262626"/>
      </a:hlink>
      <a:folHlink>
        <a:srgbClr val="7F7F7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3160</TotalTime>
  <Words>718</Words>
  <Application>Microsoft Office PowerPoint</Application>
  <PresentationFormat>自定义</PresentationFormat>
  <Paragraphs>127</Paragraphs>
  <Slides>28</Slides>
  <Notes>8</Notes>
  <HiddenSlides>0</HiddenSlides>
  <MMClips>2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4" baseType="lpstr">
      <vt:lpstr>黑体</vt:lpstr>
      <vt:lpstr>宋体</vt:lpstr>
      <vt:lpstr>Arial</vt:lpstr>
      <vt:lpstr>Calibri</vt:lpstr>
      <vt:lpstr>Times New Roman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中国风</dc:title>
  <dc:creator>第一PPT模板网：www.1ppt.com</dc:creator>
  <cp:keywords>第一PPT模板网：www.1ppt.com</cp:keywords>
  <cp:lastModifiedBy>149307072@qq.com</cp:lastModifiedBy>
  <cp:revision>498</cp:revision>
  <dcterms:created xsi:type="dcterms:W3CDTF">2013-07-25T03:25:48Z</dcterms:created>
  <dcterms:modified xsi:type="dcterms:W3CDTF">2020-05-26T08:33:46Z</dcterms:modified>
</cp:coreProperties>
</file>